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708" r:id="rId2"/>
    <p:sldMasterId id="2147483784" r:id="rId3"/>
  </p:sldMasterIdLst>
  <p:notesMasterIdLst>
    <p:notesMasterId r:id="rId24"/>
  </p:notesMasterIdLst>
  <p:sldIdLst>
    <p:sldId id="379" r:id="rId4"/>
    <p:sldId id="394" r:id="rId5"/>
    <p:sldId id="395" r:id="rId6"/>
    <p:sldId id="393" r:id="rId7"/>
    <p:sldId id="351" r:id="rId8"/>
    <p:sldId id="402" r:id="rId9"/>
    <p:sldId id="398" r:id="rId10"/>
    <p:sldId id="390" r:id="rId11"/>
    <p:sldId id="396" r:id="rId12"/>
    <p:sldId id="397" r:id="rId13"/>
    <p:sldId id="389" r:id="rId14"/>
    <p:sldId id="388" r:id="rId15"/>
    <p:sldId id="387" r:id="rId16"/>
    <p:sldId id="386" r:id="rId17"/>
    <p:sldId id="399" r:id="rId18"/>
    <p:sldId id="392" r:id="rId19"/>
    <p:sldId id="400" r:id="rId20"/>
    <p:sldId id="401" r:id="rId21"/>
    <p:sldId id="384" r:id="rId22"/>
    <p:sldId id="339" r:id="rId23"/>
  </p:sldIdLst>
  <p:sldSz cx="9144000" cy="6858000" type="screen4x3"/>
  <p:notesSz cx="6954838" cy="93091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352" autoAdjust="0"/>
    <p:restoredTop sz="81718" autoAdjust="0"/>
  </p:normalViewPr>
  <p:slideViewPr>
    <p:cSldViewPr>
      <p:cViewPr varScale="1">
        <p:scale>
          <a:sx n="72" d="100"/>
          <a:sy n="72" d="100"/>
        </p:scale>
        <p:origin x="1685" y="53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13763" cy="467072"/>
          </a:xfrm>
          <a:prstGeom prst="rect">
            <a:avLst/>
          </a:prstGeom>
        </p:spPr>
        <p:txBody>
          <a:bodyPr vert="horz" lIns="92930" tIns="46465" rIns="92930" bIns="46465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39466" y="0"/>
            <a:ext cx="3013763" cy="467072"/>
          </a:xfrm>
          <a:prstGeom prst="rect">
            <a:avLst/>
          </a:prstGeom>
        </p:spPr>
        <p:txBody>
          <a:bodyPr vert="horz" lIns="92930" tIns="46465" rIns="92930" bIns="46465" rtlCol="0"/>
          <a:lstStyle>
            <a:lvl1pPr algn="r">
              <a:defRPr sz="1200"/>
            </a:lvl1pPr>
          </a:lstStyle>
          <a:p>
            <a:fld id="{DC9B00DF-D0CD-42BD-A9A6-A9927F9DA07E}" type="datetimeFigureOut">
              <a:rPr lang="en-US" smtClean="0"/>
              <a:pPr/>
              <a:t>1/21/2026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84300" y="1163638"/>
            <a:ext cx="4186238" cy="31416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930" tIns="46465" rIns="92930" bIns="46465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95484" y="4480004"/>
            <a:ext cx="5563870" cy="3665458"/>
          </a:xfrm>
          <a:prstGeom prst="rect">
            <a:avLst/>
          </a:prstGeom>
        </p:spPr>
        <p:txBody>
          <a:bodyPr vert="horz" lIns="92930" tIns="46465" rIns="92930" bIns="46465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42030"/>
            <a:ext cx="3013763" cy="467071"/>
          </a:xfrm>
          <a:prstGeom prst="rect">
            <a:avLst/>
          </a:prstGeom>
        </p:spPr>
        <p:txBody>
          <a:bodyPr vert="horz" lIns="92930" tIns="46465" rIns="92930" bIns="46465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39466" y="8842030"/>
            <a:ext cx="3013763" cy="467071"/>
          </a:xfrm>
          <a:prstGeom prst="rect">
            <a:avLst/>
          </a:prstGeom>
        </p:spPr>
        <p:txBody>
          <a:bodyPr vert="horz" lIns="92930" tIns="46465" rIns="92930" bIns="46465" rtlCol="0" anchor="b"/>
          <a:lstStyle>
            <a:lvl1pPr algn="r">
              <a:defRPr sz="1200"/>
            </a:lvl1pPr>
          </a:lstStyle>
          <a:p>
            <a:fld id="{203475E3-FDC5-4C2E-93FA-614291BC476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1532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the title slide for respective colleges/institutions while we retain the DMIHER logo on top always.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E1FC74-779B-D247-B77E-EE4A4441F059}" type="slidenum">
              <a:rPr lang="en-US" smtClean="0">
                <a:solidFill>
                  <a:prstClr val="black"/>
                </a:solidFill>
              </a:rPr>
              <a:pPr/>
              <a:t>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08569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6:notes"/>
          <p:cNvSpPr txBox="1">
            <a:spLocks noGrp="1"/>
          </p:cNvSpPr>
          <p:nvPr>
            <p:ph type="body" idx="1"/>
          </p:nvPr>
        </p:nvSpPr>
        <p:spPr>
          <a:xfrm>
            <a:off x="695484" y="4480004"/>
            <a:ext cx="5563870" cy="3665458"/>
          </a:xfrm>
          <a:prstGeom prst="rect">
            <a:avLst/>
          </a:prstGeom>
        </p:spPr>
        <p:txBody>
          <a:bodyPr spcFirstLastPara="1" wrap="square" lIns="92925" tIns="46450" rIns="92925" bIns="464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82713" y="1163638"/>
            <a:ext cx="4189412" cy="31416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067562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475E3-FDC5-4C2E-93FA-614291BC4764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4865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28/08/2020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   Datta Meghe Institute of Medical Sciences  Deemed to be University,  Sawangi (Meghe)Wardha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28/08/2020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   Datta Meghe Institute of Medical Sciences  Deemed to be University,  Sawangi (Meghe)Wardha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28/08/2020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   Datta Meghe Institute of Medical Sciences  Deemed to be University,  Sawangi (Meghe)Wardha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513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28/08/2020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   Datta Meghe Institute of Medical Sciences  Deemed to be University,  Sawangi (Meghe)Wardha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69157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28/08/2020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   Datta Meghe Institute of Medical Sciences  Deemed to be University,  Sawangi (Meghe)Wardha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69957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88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28/08/2020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   Datta Meghe Institute of Medical Sciences  Deemed to be University,  Sawangi (Meghe)Wardha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396385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6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6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28/08/2020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   Datta Meghe Institute of Medical Sciences  Deemed to be University,  Sawangi (Meghe)Wardha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316628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69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69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28/08/2020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   Datta Meghe Institute of Medical Sciences  Deemed to be University,  Sawangi (Meghe)Wardha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2665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28/08/2020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   Datta Meghe Institute of Medical Sciences  Deemed to be University,  Sawangi (Meghe)Wardha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805140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28/08/2020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   Datta Meghe Institute of Medical Sciences  Deemed to be University,  Sawangi (Meghe)Wardha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846285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138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28/08/2020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   Datta Meghe Institute of Medical Sciences  Deemed to be University,  Sawangi (Meghe)Wardha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3484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28/08/2020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   Datta Meghe Institute of Medical Sciences  Deemed to be University,  Sawangi (Meghe)Wardha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28/08/2020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   Datta Meghe Institute of Medical Sciences  Deemed to be University,  Sawangi (Meghe)Wardha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79368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28/08/2020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   Datta Meghe Institute of Medical Sciences  Deemed to be University,  Sawangi (Meghe)Wardha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973300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726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726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28/08/2020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   Datta Meghe Institute of Medical Sciences  Deemed to be University,  Sawangi (Meghe)Wardha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021288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>
            <a:extLst>
              <a:ext uri="{FF2B5EF4-FFF2-40B4-BE49-F238E27FC236}">
                <a16:creationId xmlns:a16="http://schemas.microsoft.com/office/drawing/2014/main" xmlns="" id="{B824FD94-E00E-78CF-2E3B-5DF503A5C5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179910" cy="1149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31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1928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3857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5786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7715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9644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1572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3501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5430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xmlns="" id="{F989EA32-B402-6867-8EDE-6FFDE5CC39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44C0D5E-4AD6-434C-94DF-A67270B9C05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1/21/2026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xmlns="" id="{D1C3F6F3-184D-17DF-EF30-606E5F98B0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xmlns="" id="{7CDB1AED-5A1F-FCA6-130F-DA60C52D9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6FDA1DE-14CF-0F43-804E-9B6915F7C25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093750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>
            <a:extLst>
              <a:ext uri="{FF2B5EF4-FFF2-40B4-BE49-F238E27FC236}">
                <a16:creationId xmlns:a16="http://schemas.microsoft.com/office/drawing/2014/main" xmlns="" id="{F8F50773-16F1-9758-5711-EC68887EF7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094185" cy="1057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xmlns="" id="{007C3E71-7973-716A-A06D-D58839FCBF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44C0D5E-4AD6-434C-94DF-A67270B9C05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1/21/2026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xmlns="" id="{52B0AA02-342C-1FA0-709F-96BB8E5855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xmlns="" id="{4143D73A-1B23-0288-3426-6502CF1E2E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6FDA1DE-14CF-0F43-804E-9B6915F7C25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370848"/>
      </p:ext>
    </p:extLst>
  </p:cSld>
  <p:clrMapOvr>
    <a:masterClrMapping/>
  </p:clrMapOvr>
  <p:transition>
    <p:wheel spokes="8"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6"/>
            <a:ext cx="7772400" cy="1362075"/>
          </a:xfrm>
        </p:spPr>
        <p:txBody>
          <a:bodyPr anchor="t"/>
          <a:lstStyle>
            <a:lvl1pPr algn="l">
              <a:defRPr sz="1688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844">
                <a:solidFill>
                  <a:schemeClr val="tx1">
                    <a:tint val="75000"/>
                  </a:schemeClr>
                </a:solidFill>
              </a:defRPr>
            </a:lvl1pPr>
            <a:lvl2pPr marL="192881" indent="0">
              <a:buNone/>
              <a:defRPr sz="760">
                <a:solidFill>
                  <a:schemeClr val="tx1">
                    <a:tint val="75000"/>
                  </a:schemeClr>
                </a:solidFill>
              </a:defRPr>
            </a:lvl2pPr>
            <a:lvl3pPr marL="385763" indent="0">
              <a:buNone/>
              <a:defRPr sz="675">
                <a:solidFill>
                  <a:schemeClr val="tx1">
                    <a:tint val="75000"/>
                  </a:schemeClr>
                </a:solidFill>
              </a:defRPr>
            </a:lvl3pPr>
            <a:lvl4pPr marL="578644" indent="0">
              <a:buNone/>
              <a:defRPr sz="591">
                <a:solidFill>
                  <a:schemeClr val="tx1">
                    <a:tint val="75000"/>
                  </a:schemeClr>
                </a:solidFill>
              </a:defRPr>
            </a:lvl4pPr>
            <a:lvl5pPr marL="771525" indent="0">
              <a:buNone/>
              <a:defRPr sz="591">
                <a:solidFill>
                  <a:schemeClr val="tx1">
                    <a:tint val="75000"/>
                  </a:schemeClr>
                </a:solidFill>
              </a:defRPr>
            </a:lvl5pPr>
            <a:lvl6pPr marL="964406" indent="0">
              <a:buNone/>
              <a:defRPr sz="591">
                <a:solidFill>
                  <a:schemeClr val="tx1">
                    <a:tint val="75000"/>
                  </a:schemeClr>
                </a:solidFill>
              </a:defRPr>
            </a:lvl6pPr>
            <a:lvl7pPr marL="1157288" indent="0">
              <a:buNone/>
              <a:defRPr sz="591">
                <a:solidFill>
                  <a:schemeClr val="tx1">
                    <a:tint val="75000"/>
                  </a:schemeClr>
                </a:solidFill>
              </a:defRPr>
            </a:lvl7pPr>
            <a:lvl8pPr marL="1350169" indent="0">
              <a:buNone/>
              <a:defRPr sz="591">
                <a:solidFill>
                  <a:schemeClr val="tx1">
                    <a:tint val="75000"/>
                  </a:schemeClr>
                </a:solidFill>
              </a:defRPr>
            </a:lvl8pPr>
            <a:lvl9pPr marL="1543050" indent="0">
              <a:buNone/>
              <a:defRPr sz="59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303C710B-7EB5-3115-0FA9-2F8F617BA6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44C0D5E-4AD6-434C-94DF-A67270B9C05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1/21/2026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5A51EB6F-40FF-9695-C704-212CF48E31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8A1106C-C03B-8387-5908-8BE9B5D015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6FDA1DE-14CF-0F43-804E-9B6915F7C25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5274071"/>
      </p:ext>
    </p:extLst>
  </p:cSld>
  <p:clrMapOvr>
    <a:masterClrMapping/>
  </p:clrMapOvr>
  <p:transition>
    <p:wheel spokes="8"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6"/>
            <a:ext cx="4038600" cy="4525963"/>
          </a:xfrm>
        </p:spPr>
        <p:txBody>
          <a:bodyPr/>
          <a:lstStyle>
            <a:lvl1pPr>
              <a:defRPr sz="1181"/>
            </a:lvl1pPr>
            <a:lvl2pPr>
              <a:defRPr sz="1013"/>
            </a:lvl2pPr>
            <a:lvl3pPr>
              <a:defRPr sz="844"/>
            </a:lvl3pPr>
            <a:lvl4pPr>
              <a:defRPr sz="760"/>
            </a:lvl4pPr>
            <a:lvl5pPr>
              <a:defRPr sz="760"/>
            </a:lvl5pPr>
            <a:lvl6pPr>
              <a:defRPr sz="760"/>
            </a:lvl6pPr>
            <a:lvl7pPr>
              <a:defRPr sz="760"/>
            </a:lvl7pPr>
            <a:lvl8pPr>
              <a:defRPr sz="760"/>
            </a:lvl8pPr>
            <a:lvl9pPr>
              <a:defRPr sz="76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6"/>
            <a:ext cx="4038600" cy="4525963"/>
          </a:xfrm>
        </p:spPr>
        <p:txBody>
          <a:bodyPr/>
          <a:lstStyle>
            <a:lvl1pPr>
              <a:defRPr sz="1181"/>
            </a:lvl1pPr>
            <a:lvl2pPr>
              <a:defRPr sz="1013"/>
            </a:lvl2pPr>
            <a:lvl3pPr>
              <a:defRPr sz="844"/>
            </a:lvl3pPr>
            <a:lvl4pPr>
              <a:defRPr sz="760"/>
            </a:lvl4pPr>
            <a:lvl5pPr>
              <a:defRPr sz="760"/>
            </a:lvl5pPr>
            <a:lvl6pPr>
              <a:defRPr sz="760"/>
            </a:lvl6pPr>
            <a:lvl7pPr>
              <a:defRPr sz="760"/>
            </a:lvl7pPr>
            <a:lvl8pPr>
              <a:defRPr sz="760"/>
            </a:lvl8pPr>
            <a:lvl9pPr>
              <a:defRPr sz="76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xmlns="" id="{A16E7FA0-5F0B-BB0C-3524-E6DCA79CA9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44C0D5E-4AD6-434C-94DF-A67270B9C05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1/21/2026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xmlns="" id="{45E3F1D1-2A85-A3C7-9A85-09EFEC8FCD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xmlns="" id="{205A9981-2A6B-CB3E-00C6-2E6851DC5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6FDA1DE-14CF-0F43-804E-9B6915F7C25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9788886"/>
      </p:ext>
    </p:extLst>
  </p:cSld>
  <p:clrMapOvr>
    <a:masterClrMapping/>
  </p:clrMapOvr>
  <p:transition>
    <p:wheel spokes="8"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1013" b="1"/>
            </a:lvl1pPr>
            <a:lvl2pPr marL="192881" indent="0">
              <a:buNone/>
              <a:defRPr sz="844" b="1"/>
            </a:lvl2pPr>
            <a:lvl3pPr marL="385763" indent="0">
              <a:buNone/>
              <a:defRPr sz="760" b="1"/>
            </a:lvl3pPr>
            <a:lvl4pPr marL="578644" indent="0">
              <a:buNone/>
              <a:defRPr sz="675" b="1"/>
            </a:lvl4pPr>
            <a:lvl5pPr marL="771525" indent="0">
              <a:buNone/>
              <a:defRPr sz="675" b="1"/>
            </a:lvl5pPr>
            <a:lvl6pPr marL="964406" indent="0">
              <a:buNone/>
              <a:defRPr sz="675" b="1"/>
            </a:lvl6pPr>
            <a:lvl7pPr marL="1157288" indent="0">
              <a:buNone/>
              <a:defRPr sz="675" b="1"/>
            </a:lvl7pPr>
            <a:lvl8pPr marL="1350169" indent="0">
              <a:buNone/>
              <a:defRPr sz="675" b="1"/>
            </a:lvl8pPr>
            <a:lvl9pPr marL="1543050" indent="0">
              <a:buNone/>
              <a:defRPr sz="67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1013"/>
            </a:lvl1pPr>
            <a:lvl2pPr>
              <a:defRPr sz="844"/>
            </a:lvl2pPr>
            <a:lvl3pPr>
              <a:defRPr sz="760"/>
            </a:lvl3pPr>
            <a:lvl4pPr>
              <a:defRPr sz="675"/>
            </a:lvl4pPr>
            <a:lvl5pPr>
              <a:defRPr sz="675"/>
            </a:lvl5pPr>
            <a:lvl6pPr>
              <a:defRPr sz="675"/>
            </a:lvl6pPr>
            <a:lvl7pPr>
              <a:defRPr sz="675"/>
            </a:lvl7pPr>
            <a:lvl8pPr>
              <a:defRPr sz="675"/>
            </a:lvl8pPr>
            <a:lvl9pPr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8" y="1535113"/>
            <a:ext cx="4041775" cy="639762"/>
          </a:xfrm>
        </p:spPr>
        <p:txBody>
          <a:bodyPr anchor="b"/>
          <a:lstStyle>
            <a:lvl1pPr marL="0" indent="0">
              <a:buNone/>
              <a:defRPr sz="1013" b="1"/>
            </a:lvl1pPr>
            <a:lvl2pPr marL="192881" indent="0">
              <a:buNone/>
              <a:defRPr sz="844" b="1"/>
            </a:lvl2pPr>
            <a:lvl3pPr marL="385763" indent="0">
              <a:buNone/>
              <a:defRPr sz="760" b="1"/>
            </a:lvl3pPr>
            <a:lvl4pPr marL="578644" indent="0">
              <a:buNone/>
              <a:defRPr sz="675" b="1"/>
            </a:lvl4pPr>
            <a:lvl5pPr marL="771525" indent="0">
              <a:buNone/>
              <a:defRPr sz="675" b="1"/>
            </a:lvl5pPr>
            <a:lvl6pPr marL="964406" indent="0">
              <a:buNone/>
              <a:defRPr sz="675" b="1"/>
            </a:lvl6pPr>
            <a:lvl7pPr marL="1157288" indent="0">
              <a:buNone/>
              <a:defRPr sz="675" b="1"/>
            </a:lvl7pPr>
            <a:lvl8pPr marL="1350169" indent="0">
              <a:buNone/>
              <a:defRPr sz="675" b="1"/>
            </a:lvl8pPr>
            <a:lvl9pPr marL="1543050" indent="0">
              <a:buNone/>
              <a:defRPr sz="67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8" y="2174875"/>
            <a:ext cx="4041775" cy="3951288"/>
          </a:xfrm>
        </p:spPr>
        <p:txBody>
          <a:bodyPr/>
          <a:lstStyle>
            <a:lvl1pPr>
              <a:defRPr sz="1013"/>
            </a:lvl1pPr>
            <a:lvl2pPr>
              <a:defRPr sz="844"/>
            </a:lvl2pPr>
            <a:lvl3pPr>
              <a:defRPr sz="760"/>
            </a:lvl3pPr>
            <a:lvl4pPr>
              <a:defRPr sz="675"/>
            </a:lvl4pPr>
            <a:lvl5pPr>
              <a:defRPr sz="675"/>
            </a:lvl5pPr>
            <a:lvl6pPr>
              <a:defRPr sz="675"/>
            </a:lvl6pPr>
            <a:lvl7pPr>
              <a:defRPr sz="675"/>
            </a:lvl7pPr>
            <a:lvl8pPr>
              <a:defRPr sz="675"/>
            </a:lvl8pPr>
            <a:lvl9pPr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xmlns="" id="{8A2C72C8-21AF-497A-67DE-E921BDF13C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44C0D5E-4AD6-434C-94DF-A67270B9C05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1/21/2026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xmlns="" id="{004980CB-849D-206F-84E8-039178A320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xmlns="" id="{C9D72F46-FC5F-FF1B-3128-B885F008E5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6FDA1DE-14CF-0F43-804E-9B6915F7C25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0294183"/>
      </p:ext>
    </p:extLst>
  </p:cSld>
  <p:clrMapOvr>
    <a:masterClrMapping/>
  </p:clrMapOvr>
  <p:transition>
    <p:wheel spokes="8"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xmlns="" id="{BEF5B74D-2203-E6E5-6871-FC4C5DCC6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44C0D5E-4AD6-434C-94DF-A67270B9C05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1/21/2026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xmlns="" id="{1B897142-7990-546B-0C10-BBBAEB34D6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xmlns="" id="{C65BA3B6-E895-85DC-A8AD-7418BE333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6FDA1DE-14CF-0F43-804E-9B6915F7C25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9055231"/>
      </p:ext>
    </p:extLst>
  </p:cSld>
  <p:clrMapOvr>
    <a:masterClrMapping/>
  </p:clrMapOvr>
  <p:transition>
    <p:wheel spokes="8"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xmlns="" id="{80599D0C-0DA8-E30E-F317-86AD2AA278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44C0D5E-4AD6-434C-94DF-A67270B9C05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1/21/2026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9F7C7326-0DEA-5E72-E4C3-75ABC4067A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4DB9D480-E56C-7FB5-AA9F-41FD30E7A8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6FDA1DE-14CF-0F43-804E-9B6915F7C25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5341669"/>
      </p:ext>
    </p:extLst>
  </p:cSld>
  <p:clrMapOvr>
    <a:masterClrMapping/>
  </p:clrMapOvr>
  <p:transition>
    <p:wheel spokes="8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28/08/2020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   Datta Meghe Institute of Medical Sciences  Deemed to be University,  Sawangi (Meghe)Wardha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844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6"/>
            <a:ext cx="5111750" cy="5853113"/>
          </a:xfrm>
        </p:spPr>
        <p:txBody>
          <a:bodyPr/>
          <a:lstStyle>
            <a:lvl1pPr>
              <a:defRPr sz="1350"/>
            </a:lvl1pPr>
            <a:lvl2pPr>
              <a:defRPr sz="1181"/>
            </a:lvl2pPr>
            <a:lvl3pPr>
              <a:defRPr sz="1013"/>
            </a:lvl3pPr>
            <a:lvl4pPr>
              <a:defRPr sz="844"/>
            </a:lvl4pPr>
            <a:lvl5pPr>
              <a:defRPr sz="844"/>
            </a:lvl5pPr>
            <a:lvl6pPr>
              <a:defRPr sz="844"/>
            </a:lvl6pPr>
            <a:lvl7pPr>
              <a:defRPr sz="844"/>
            </a:lvl7pPr>
            <a:lvl8pPr>
              <a:defRPr sz="844"/>
            </a:lvl8pPr>
            <a:lvl9pPr>
              <a:defRPr sz="84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591"/>
            </a:lvl1pPr>
            <a:lvl2pPr marL="192881" indent="0">
              <a:buNone/>
              <a:defRPr sz="506"/>
            </a:lvl2pPr>
            <a:lvl3pPr marL="385763" indent="0">
              <a:buNone/>
              <a:defRPr sz="422"/>
            </a:lvl3pPr>
            <a:lvl4pPr marL="578644" indent="0">
              <a:buNone/>
              <a:defRPr sz="380"/>
            </a:lvl4pPr>
            <a:lvl5pPr marL="771525" indent="0">
              <a:buNone/>
              <a:defRPr sz="380"/>
            </a:lvl5pPr>
            <a:lvl6pPr marL="964406" indent="0">
              <a:buNone/>
              <a:defRPr sz="380"/>
            </a:lvl6pPr>
            <a:lvl7pPr marL="1157288" indent="0">
              <a:buNone/>
              <a:defRPr sz="380"/>
            </a:lvl7pPr>
            <a:lvl8pPr marL="1350169" indent="0">
              <a:buNone/>
              <a:defRPr sz="380"/>
            </a:lvl8pPr>
            <a:lvl9pPr marL="1543050" indent="0">
              <a:buNone/>
              <a:defRPr sz="3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xmlns="" id="{0D87B821-924C-D25C-0EDB-1C27113C76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44C0D5E-4AD6-434C-94DF-A67270B9C05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1/21/2026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xmlns="" id="{85F1E4AE-9116-8170-07FA-BB664546A5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xmlns="" id="{2F8711BC-508F-8847-C803-1AB86AD606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6FDA1DE-14CF-0F43-804E-9B6915F7C25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1026948"/>
      </p:ext>
    </p:extLst>
  </p:cSld>
  <p:clrMapOvr>
    <a:masterClrMapping/>
  </p:clrMapOvr>
  <p:transition>
    <p:wheel spokes="8"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844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1350"/>
            </a:lvl1pPr>
            <a:lvl2pPr marL="192881" indent="0">
              <a:buNone/>
              <a:defRPr sz="1181"/>
            </a:lvl2pPr>
            <a:lvl3pPr marL="385763" indent="0">
              <a:buNone/>
              <a:defRPr sz="1013"/>
            </a:lvl3pPr>
            <a:lvl4pPr marL="578644" indent="0">
              <a:buNone/>
              <a:defRPr sz="844"/>
            </a:lvl4pPr>
            <a:lvl5pPr marL="771525" indent="0">
              <a:buNone/>
              <a:defRPr sz="844"/>
            </a:lvl5pPr>
            <a:lvl6pPr marL="964406" indent="0">
              <a:buNone/>
              <a:defRPr sz="844"/>
            </a:lvl6pPr>
            <a:lvl7pPr marL="1157288" indent="0">
              <a:buNone/>
              <a:defRPr sz="844"/>
            </a:lvl7pPr>
            <a:lvl8pPr marL="1350169" indent="0">
              <a:buNone/>
              <a:defRPr sz="844"/>
            </a:lvl8pPr>
            <a:lvl9pPr marL="1543050" indent="0">
              <a:buNone/>
              <a:defRPr sz="844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591"/>
            </a:lvl1pPr>
            <a:lvl2pPr marL="192881" indent="0">
              <a:buNone/>
              <a:defRPr sz="506"/>
            </a:lvl2pPr>
            <a:lvl3pPr marL="385763" indent="0">
              <a:buNone/>
              <a:defRPr sz="422"/>
            </a:lvl3pPr>
            <a:lvl4pPr marL="578644" indent="0">
              <a:buNone/>
              <a:defRPr sz="380"/>
            </a:lvl4pPr>
            <a:lvl5pPr marL="771525" indent="0">
              <a:buNone/>
              <a:defRPr sz="380"/>
            </a:lvl5pPr>
            <a:lvl6pPr marL="964406" indent="0">
              <a:buNone/>
              <a:defRPr sz="380"/>
            </a:lvl6pPr>
            <a:lvl7pPr marL="1157288" indent="0">
              <a:buNone/>
              <a:defRPr sz="380"/>
            </a:lvl7pPr>
            <a:lvl8pPr marL="1350169" indent="0">
              <a:buNone/>
              <a:defRPr sz="380"/>
            </a:lvl8pPr>
            <a:lvl9pPr marL="1543050" indent="0">
              <a:buNone/>
              <a:defRPr sz="3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xmlns="" id="{DE3B496E-972A-58A7-9439-8F625232B6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44C0D5E-4AD6-434C-94DF-A67270B9C05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1/21/2026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xmlns="" id="{7E8D3489-9DE1-98E6-503A-B8FF2FD042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xmlns="" id="{1DC38586-AC48-A840-D6BC-8D0F81859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6FDA1DE-14CF-0F43-804E-9B6915F7C25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0462261"/>
      </p:ext>
    </p:extLst>
  </p:cSld>
  <p:clrMapOvr>
    <a:masterClrMapping/>
  </p:clrMapOvr>
  <p:transition>
    <p:wheel spokes="8"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04188A49-3417-D2B7-4129-F1E9788F69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44C0D5E-4AD6-434C-94DF-A67270B9C05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1/21/2026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D51A8E95-740A-BD96-8BBB-CAA892542C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EE7CF2AD-1C5F-E42C-0720-9FA3B6DC98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6FDA1DE-14CF-0F43-804E-9B6915F7C25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8264422"/>
      </p:ext>
    </p:extLst>
  </p:cSld>
  <p:clrMapOvr>
    <a:masterClrMapping/>
  </p:clrMapOvr>
  <p:transition>
    <p:wheel spokes="8"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4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4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70B5F26C-E0F9-2548-623B-D1C7B8E333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44C0D5E-4AD6-434C-94DF-A67270B9C05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1/21/2026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6360C878-B427-8773-E6F2-92912AC74D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14AFDF4-2626-9E28-80B5-7EDF545C59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6FDA1DE-14CF-0F43-804E-9B6915F7C25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848953"/>
      </p:ext>
    </p:extLst>
  </p:cSld>
  <p:clrMapOvr>
    <a:masterClrMapping/>
  </p:clrMapOvr>
  <p:transition>
    <p:wheel spokes="8"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42900"/>
            <a:ext cx="7772400" cy="11049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838200" y="17526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4800600" y="1752600"/>
            <a:ext cx="3810000" cy="4114800"/>
          </a:xfrm>
        </p:spPr>
        <p:txBody>
          <a:bodyPr rtlCol="0">
            <a:normAutofit/>
          </a:bodyPr>
          <a:lstStyle/>
          <a:p>
            <a:pPr lvl="0"/>
            <a:r>
              <a:rPr lang="en-US" noProof="0"/>
              <a:t>Click icon to add online image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xmlns="" id="{182D2DFF-8903-DD96-0B15-B766FBDAF1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44C0D5E-4AD6-434C-94DF-A67270B9C05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1/21/2026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xmlns="" id="{39C0DE20-DEDA-A2B5-520C-F5BA14BC5E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xmlns="" id="{00E38790-BB81-BC42-6978-6EC6268E9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6FDA1DE-14CF-0F43-804E-9B6915F7C25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83136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28/08/2020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   Datta Meghe Institute of Medical Sciences  Deemed to be University,  Sawangi (Meghe)Wardha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28/08/2020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   Datta Meghe Institute of Medical Sciences  Deemed to be University,  Sawangi (Meghe)Wardha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28/08/2020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   Datta Meghe Institute of Medical Sciences  Deemed to be University,  Sawangi (Meghe)Wardha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28/08/2020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   Datta Meghe Institute of Medical Sciences  Deemed to be University,  Sawangi (Meghe)Wardha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28/08/2020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   Datta Meghe Institute of Medical Sciences  Deemed to be University,  Sawangi (Meghe)Wardha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28/08/2020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   Datta Meghe Institute of Medical Sciences  Deemed to be University,  Sawangi (Meghe)Wardha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28/08/2020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   Datta Meghe Institute of Medical Sciences  Deemed to be University,  Sawangi (Meghe)Wardha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6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43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28/08/2020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438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   Datta Meghe Institute of Medical Sciences  Deemed to be University,  Sawangi (Meghe)Wardha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43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72317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xmlns="" id="{EEE44085-7B60-DB8A-EE44-9E204828B2D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xmlns="" id="{71438204-47F7-1AF3-2E1A-B5517908DD0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1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C5AFCE6D-F903-E7AE-BC86-8494E2ED791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506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28/08/2020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B50C4C8E-DABF-A158-49CB-7185C5D145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506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   Datta Meghe Institute of Medical Sciences  Deemed to be University,  Sawangi (Meghe)Wardha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D8496AA4-A94E-5DA0-013D-22AD859D3E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506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31" name="Picture 7">
            <a:extLst>
              <a:ext uri="{FF2B5EF4-FFF2-40B4-BE49-F238E27FC236}">
                <a16:creationId xmlns:a16="http://schemas.microsoft.com/office/drawing/2014/main" xmlns="" id="{A76C708F-4528-097C-816B-5D92B3E3EA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6675"/>
            <a:ext cx="1179910" cy="1149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795118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5" r:id="rId1"/>
    <p:sldLayoutId id="2147483786" r:id="rId2"/>
    <p:sldLayoutId id="2147483787" r:id="rId3"/>
    <p:sldLayoutId id="2147483788" r:id="rId4"/>
    <p:sldLayoutId id="2147483789" r:id="rId5"/>
    <p:sldLayoutId id="2147483790" r:id="rId6"/>
    <p:sldLayoutId id="2147483791" r:id="rId7"/>
    <p:sldLayoutId id="2147483792" r:id="rId8"/>
    <p:sldLayoutId id="2147483793" r:id="rId9"/>
    <p:sldLayoutId id="2147483794" r:id="rId10"/>
    <p:sldLayoutId id="2147483795" r:id="rId11"/>
    <p:sldLayoutId id="2147483796" r:id="rId12"/>
  </p:sldLayoutIdLst>
  <p:transition>
    <p:wheel spokes="8"/>
  </p:transition>
  <p:hf hdr="0"/>
  <p:txStyles>
    <p:titleStyle>
      <a:lvl1pPr algn="ctr" defTabSz="385763" rtl="0" eaLnBrk="1" fontAlgn="base" hangingPunct="1">
        <a:spcBef>
          <a:spcPct val="0"/>
        </a:spcBef>
        <a:spcAft>
          <a:spcPct val="0"/>
        </a:spcAft>
        <a:defRPr sz="18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defTabSz="385763" rtl="0" eaLnBrk="1" fontAlgn="base" hangingPunct="1">
        <a:spcBef>
          <a:spcPct val="0"/>
        </a:spcBef>
        <a:spcAft>
          <a:spcPct val="0"/>
        </a:spcAft>
        <a:defRPr sz="1800">
          <a:solidFill>
            <a:schemeClr val="tx1"/>
          </a:solidFill>
          <a:latin typeface="Calibri" panose="020F0502020204030204" pitchFamily="34" charset="0"/>
        </a:defRPr>
      </a:lvl2pPr>
      <a:lvl3pPr algn="ctr" defTabSz="385763" rtl="0" eaLnBrk="1" fontAlgn="base" hangingPunct="1">
        <a:spcBef>
          <a:spcPct val="0"/>
        </a:spcBef>
        <a:spcAft>
          <a:spcPct val="0"/>
        </a:spcAft>
        <a:defRPr sz="1800">
          <a:solidFill>
            <a:schemeClr val="tx1"/>
          </a:solidFill>
          <a:latin typeface="Calibri" panose="020F0502020204030204" pitchFamily="34" charset="0"/>
        </a:defRPr>
      </a:lvl3pPr>
      <a:lvl4pPr algn="ctr" defTabSz="385763" rtl="0" eaLnBrk="1" fontAlgn="base" hangingPunct="1">
        <a:spcBef>
          <a:spcPct val="0"/>
        </a:spcBef>
        <a:spcAft>
          <a:spcPct val="0"/>
        </a:spcAft>
        <a:defRPr sz="1800">
          <a:solidFill>
            <a:schemeClr val="tx1"/>
          </a:solidFill>
          <a:latin typeface="Calibri" panose="020F0502020204030204" pitchFamily="34" charset="0"/>
        </a:defRPr>
      </a:lvl4pPr>
      <a:lvl5pPr algn="ctr" defTabSz="385763" rtl="0" eaLnBrk="1" fontAlgn="base" hangingPunct="1">
        <a:spcBef>
          <a:spcPct val="0"/>
        </a:spcBef>
        <a:spcAft>
          <a:spcPct val="0"/>
        </a:spcAft>
        <a:defRPr sz="1800">
          <a:solidFill>
            <a:schemeClr val="tx1"/>
          </a:solidFill>
          <a:latin typeface="Calibri" panose="020F0502020204030204" pitchFamily="34" charset="0"/>
        </a:defRPr>
      </a:lvl5pPr>
      <a:lvl6pPr marL="342900" algn="ctr" defTabSz="385763" rtl="0" eaLnBrk="1" fontAlgn="base" hangingPunct="1">
        <a:spcBef>
          <a:spcPct val="0"/>
        </a:spcBef>
        <a:spcAft>
          <a:spcPct val="0"/>
        </a:spcAft>
        <a:defRPr sz="1800">
          <a:solidFill>
            <a:schemeClr val="tx1"/>
          </a:solidFill>
          <a:latin typeface="Calibri" panose="020F0502020204030204" pitchFamily="34" charset="0"/>
        </a:defRPr>
      </a:lvl6pPr>
      <a:lvl7pPr marL="685800" algn="ctr" defTabSz="385763" rtl="0" eaLnBrk="1" fontAlgn="base" hangingPunct="1">
        <a:spcBef>
          <a:spcPct val="0"/>
        </a:spcBef>
        <a:spcAft>
          <a:spcPct val="0"/>
        </a:spcAft>
        <a:defRPr sz="1800">
          <a:solidFill>
            <a:schemeClr val="tx1"/>
          </a:solidFill>
          <a:latin typeface="Calibri" panose="020F0502020204030204" pitchFamily="34" charset="0"/>
        </a:defRPr>
      </a:lvl7pPr>
      <a:lvl8pPr marL="1028700" algn="ctr" defTabSz="385763" rtl="0" eaLnBrk="1" fontAlgn="base" hangingPunct="1">
        <a:spcBef>
          <a:spcPct val="0"/>
        </a:spcBef>
        <a:spcAft>
          <a:spcPct val="0"/>
        </a:spcAft>
        <a:defRPr sz="1800">
          <a:solidFill>
            <a:schemeClr val="tx1"/>
          </a:solidFill>
          <a:latin typeface="Calibri" panose="020F0502020204030204" pitchFamily="34" charset="0"/>
        </a:defRPr>
      </a:lvl8pPr>
      <a:lvl9pPr marL="1371600" algn="ctr" defTabSz="385763" rtl="0" eaLnBrk="1" fontAlgn="base" hangingPunct="1">
        <a:spcBef>
          <a:spcPct val="0"/>
        </a:spcBef>
        <a:spcAft>
          <a:spcPct val="0"/>
        </a:spcAft>
        <a:defRPr sz="1800">
          <a:solidFill>
            <a:schemeClr val="tx1"/>
          </a:solidFill>
          <a:latin typeface="Calibri" panose="020F0502020204030204" pitchFamily="34" charset="0"/>
        </a:defRPr>
      </a:lvl9pPr>
    </p:titleStyle>
    <p:bodyStyle>
      <a:lvl1pPr marL="144066" indent="-144066" algn="l" defTabSz="385763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1pPr>
      <a:lvl2pPr marL="313135" indent="-120254" algn="l" defTabSz="385763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125" kern="1200">
          <a:solidFill>
            <a:schemeClr val="tx1"/>
          </a:solidFill>
          <a:latin typeface="+mn-lt"/>
          <a:ea typeface="+mn-ea"/>
          <a:cs typeface="+mn-cs"/>
        </a:defRPr>
      </a:lvl2pPr>
      <a:lvl3pPr marL="482204" indent="-96441" algn="l" defTabSz="385763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975" kern="1200">
          <a:solidFill>
            <a:schemeClr val="tx1"/>
          </a:solidFill>
          <a:latin typeface="+mn-lt"/>
          <a:ea typeface="+mn-ea"/>
          <a:cs typeface="+mn-cs"/>
        </a:defRPr>
      </a:lvl3pPr>
      <a:lvl4pPr marL="675085" indent="-96441" algn="l" defTabSz="385763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825" kern="1200">
          <a:solidFill>
            <a:schemeClr val="tx1"/>
          </a:solidFill>
          <a:latin typeface="+mn-lt"/>
          <a:ea typeface="+mn-ea"/>
          <a:cs typeface="+mn-cs"/>
        </a:defRPr>
      </a:lvl4pPr>
      <a:lvl5pPr marL="867966" indent="-96441" algn="l" defTabSz="385763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825" kern="1200">
          <a:solidFill>
            <a:schemeClr val="tx1"/>
          </a:solidFill>
          <a:latin typeface="+mn-lt"/>
          <a:ea typeface="+mn-ea"/>
          <a:cs typeface="+mn-cs"/>
        </a:defRPr>
      </a:lvl5pPr>
      <a:lvl6pPr marL="1060847" indent="-96441" algn="l" defTabSz="385763" rtl="0" eaLnBrk="1" latinLnBrk="0" hangingPunct="1">
        <a:spcBef>
          <a:spcPct val="20000"/>
        </a:spcBef>
        <a:buFont typeface="Arial" pitchFamily="34" charset="0"/>
        <a:buChar char="•"/>
        <a:defRPr sz="844" kern="1200">
          <a:solidFill>
            <a:schemeClr val="tx1"/>
          </a:solidFill>
          <a:latin typeface="+mn-lt"/>
          <a:ea typeface="+mn-ea"/>
          <a:cs typeface="+mn-cs"/>
        </a:defRPr>
      </a:lvl6pPr>
      <a:lvl7pPr marL="1253729" indent="-96441" algn="l" defTabSz="385763" rtl="0" eaLnBrk="1" latinLnBrk="0" hangingPunct="1">
        <a:spcBef>
          <a:spcPct val="20000"/>
        </a:spcBef>
        <a:buFont typeface="Arial" pitchFamily="34" charset="0"/>
        <a:buChar char="•"/>
        <a:defRPr sz="844" kern="1200">
          <a:solidFill>
            <a:schemeClr val="tx1"/>
          </a:solidFill>
          <a:latin typeface="+mn-lt"/>
          <a:ea typeface="+mn-ea"/>
          <a:cs typeface="+mn-cs"/>
        </a:defRPr>
      </a:lvl7pPr>
      <a:lvl8pPr marL="1446610" indent="-96441" algn="l" defTabSz="385763" rtl="0" eaLnBrk="1" latinLnBrk="0" hangingPunct="1">
        <a:spcBef>
          <a:spcPct val="20000"/>
        </a:spcBef>
        <a:buFont typeface="Arial" pitchFamily="34" charset="0"/>
        <a:buChar char="•"/>
        <a:defRPr sz="844" kern="1200">
          <a:solidFill>
            <a:schemeClr val="tx1"/>
          </a:solidFill>
          <a:latin typeface="+mn-lt"/>
          <a:ea typeface="+mn-ea"/>
          <a:cs typeface="+mn-cs"/>
        </a:defRPr>
      </a:lvl8pPr>
      <a:lvl9pPr marL="1639491" indent="-96441" algn="l" defTabSz="385763" rtl="0" eaLnBrk="1" latinLnBrk="0" hangingPunct="1">
        <a:spcBef>
          <a:spcPct val="20000"/>
        </a:spcBef>
        <a:buFont typeface="Arial" pitchFamily="34" charset="0"/>
        <a:buChar char="•"/>
        <a:defRPr sz="84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1pPr>
      <a:lvl2pPr marL="192881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2pPr>
      <a:lvl3pPr marL="385763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3pPr>
      <a:lvl4pPr marL="578644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4pPr>
      <a:lvl5pPr marL="771525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5pPr>
      <a:lvl6pPr marL="964406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6pPr>
      <a:lvl7pPr marL="1157288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7pPr>
      <a:lvl8pPr marL="1350169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8pPr>
      <a:lvl9pPr marL="1543050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1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xmlns="" id="{446F3FDE-D180-F0E4-1D34-24F85E3739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324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DE1C2DC3-90D2-BB07-5384-6A1BFB5D4517}"/>
              </a:ext>
            </a:extLst>
          </p:cNvPr>
          <p:cNvSpPr txBox="1"/>
          <p:nvPr/>
        </p:nvSpPr>
        <p:spPr>
          <a:xfrm>
            <a:off x="990600" y="3429000"/>
            <a:ext cx="7034893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Faculty of Engineering and Technology</a:t>
            </a:r>
          </a:p>
          <a:p>
            <a:pPr algn="ctr"/>
            <a:r>
              <a:rPr lang="en-US" sz="210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Department  of </a:t>
            </a:r>
            <a:r>
              <a:rPr lang="en-US" sz="21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COMPUTER SCIENCE AND ENGINEERING</a:t>
            </a:r>
            <a:endParaRPr lang="en-US" sz="21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19860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50520" y="6272475"/>
            <a:ext cx="2133599" cy="363894"/>
          </a:xfrm>
        </p:spPr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28/08/2020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979420" y="6272475"/>
            <a:ext cx="2895600" cy="363894"/>
          </a:xfrm>
        </p:spPr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   Datta Meghe Institute of Medical Sciences  Deemed to be University,  Sawangi (Meghe)Wardha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446520" y="6272475"/>
            <a:ext cx="2133599" cy="363894"/>
          </a:xfrm>
        </p:spPr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8079181"/>
              </p:ext>
            </p:extLst>
          </p:nvPr>
        </p:nvGraphicFramePr>
        <p:xfrm>
          <a:off x="1" y="23149"/>
          <a:ext cx="9143999" cy="68348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2597"/>
                <a:gridCol w="2222516"/>
                <a:gridCol w="2581286"/>
                <a:gridCol w="1828800"/>
                <a:gridCol w="1828800"/>
              </a:tblGrid>
              <a:tr h="1360227">
                <a:tc>
                  <a:txBody>
                    <a:bodyPr/>
                    <a:lstStyle/>
                    <a:p>
                      <a:pPr algn="just"/>
                      <a:r>
                        <a:rPr lang="en-US" sz="1200" i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Sr.No</a:t>
                      </a:r>
                      <a:endParaRPr lang="en-US" sz="1200" i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Title of the Article</a:t>
                      </a:r>
                    </a:p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Author</a:t>
                      </a:r>
                    </a:p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Year of publication</a:t>
                      </a:r>
                    </a:p>
                    <a:p>
                      <a:pPr algn="just"/>
                      <a:endParaRPr lang="en-US" sz="1200" i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Focus of Study,</a:t>
                      </a:r>
                      <a:r>
                        <a:rPr lang="en-US" sz="1200" i="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Design, Objectives , Method used and Sample size</a:t>
                      </a:r>
                      <a:r>
                        <a:rPr lang="en-US" sz="1200" i="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lang="en-US" sz="1200" i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Findings of the study and their conclusions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Remarks of the Scholar</a:t>
                      </a:r>
                    </a:p>
                  </a:txBody>
                  <a:tcPr/>
                </a:tc>
              </a:tr>
              <a:tr h="5474624">
                <a:tc>
                  <a:txBody>
                    <a:bodyPr/>
                    <a:lstStyle/>
                    <a:p>
                      <a:pPr algn="just"/>
                      <a:r>
                        <a:rPr lang="en-US" sz="1200" b="0" i="0" dirty="0">
                          <a:latin typeface="Times New Roman" pitchFamily="18" charset="0"/>
                          <a:cs typeface="Times New Roman" pitchFamily="18" charset="0"/>
                        </a:rPr>
                        <a:t>5</a:t>
                      </a:r>
                      <a:r>
                        <a:rPr lang="en-US" sz="1200" b="0" i="0" dirty="0" smtClean="0"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  <a:endParaRPr lang="en-US" sz="1200" b="0" i="0" dirty="0"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algn="just"/>
                      <a:endParaRPr lang="en-US" sz="1200" b="0" i="0" dirty="0" smtClean="0"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algn="just"/>
                      <a:endParaRPr lang="en-US" sz="1200" b="0" i="0" dirty="0" smtClean="0"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algn="just"/>
                      <a:endParaRPr lang="en-US" sz="1200" b="0" i="0" dirty="0" smtClean="0"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algn="just"/>
                      <a:endParaRPr lang="en-US" sz="1200" b="0" i="0" dirty="0" smtClean="0"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algn="just"/>
                      <a:endParaRPr lang="en-US" sz="1200" b="0" i="0" dirty="0" smtClean="0"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algn="just"/>
                      <a:endParaRPr lang="en-US" sz="1200" b="0" i="0" dirty="0" smtClean="0"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algn="just"/>
                      <a:endParaRPr lang="en-US" sz="1200" b="0" i="0" dirty="0" smtClean="0"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algn="just"/>
                      <a:endParaRPr lang="en-US" sz="1200" b="0" i="0" dirty="0" smtClean="0"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algn="just"/>
                      <a:endParaRPr lang="en-US" sz="1200" b="0" i="0" dirty="0" smtClean="0"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algn="just"/>
                      <a:r>
                        <a:rPr lang="en-US" sz="1200" b="0" i="0" dirty="0" smtClean="0">
                          <a:latin typeface="Times New Roman" pitchFamily="18" charset="0"/>
                          <a:cs typeface="Times New Roman" pitchFamily="18" charset="0"/>
                        </a:rPr>
                        <a:t>6.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sz="1200" b="1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Title:</a:t>
                      </a:r>
                      <a:r>
                        <a:rPr lang="en-IN" sz="12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Multimodal Deep Fusion Model for Stock Trend Prediction</a:t>
                      </a:r>
                    </a:p>
                    <a:p>
                      <a:pPr algn="just"/>
                      <a:r>
                        <a:rPr lang="en-IN" sz="1200" b="1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Author:</a:t>
                      </a:r>
                      <a:r>
                        <a:rPr lang="en-IN" sz="12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Al-</a:t>
                      </a:r>
                      <a:r>
                        <a:rPr lang="en-IN" sz="1200" kern="120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Ajmi</a:t>
                      </a:r>
                      <a:r>
                        <a:rPr lang="en-IN" sz="12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, S., et al.</a:t>
                      </a:r>
                    </a:p>
                    <a:p>
                      <a:pPr algn="just"/>
                      <a:r>
                        <a:rPr lang="en-IN" sz="1200" b="1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Year:</a:t>
                      </a:r>
                      <a:r>
                        <a:rPr lang="en-IN" sz="12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2024</a:t>
                      </a:r>
                      <a:br>
                        <a:rPr lang="en-IN" sz="12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</a:br>
                      <a:endParaRPr lang="en-IN" sz="1200" kern="1200" dirty="0" smtClean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algn="just"/>
                      <a:r>
                        <a:rPr lang="en-IN" sz="1200" b="1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Author:</a:t>
                      </a:r>
                      <a:r>
                        <a:rPr lang="en-IN" sz="12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N" sz="1200" kern="120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Ren</a:t>
                      </a:r>
                      <a:r>
                        <a:rPr lang="en-IN" sz="12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, X., et al.</a:t>
                      </a:r>
                    </a:p>
                    <a:p>
                      <a:pPr algn="just"/>
                      <a:r>
                        <a:rPr lang="en-IN" sz="1200" b="1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Year:</a:t>
                      </a:r>
                      <a:r>
                        <a:rPr lang="en-IN" sz="12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2022</a:t>
                      </a:r>
                    </a:p>
                    <a:p>
                      <a:pPr algn="just"/>
                      <a:endParaRPr lang="en-IN" sz="1200" kern="1200" dirty="0" smtClean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algn="just"/>
                      <a:endParaRPr lang="en-IN" sz="1200" kern="1200" dirty="0" smtClean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algn="just"/>
                      <a:endParaRPr lang="en-IN" sz="1200" dirty="0" smtClean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just"/>
                      <a:r>
                        <a:rPr lang="en-IN" sz="1200" b="1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Title:</a:t>
                      </a:r>
                      <a:r>
                        <a:rPr lang="en-IN" sz="12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Machine Learning Methods to Exploit the Predictive Power of Open, High, Low, Close (OHLC) Data</a:t>
                      </a:r>
                    </a:p>
                    <a:p>
                      <a:pPr algn="just"/>
                      <a:r>
                        <a:rPr lang="en-IN" sz="1200" b="1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Author:</a:t>
                      </a:r>
                      <a:r>
                        <a:rPr lang="en-IN" sz="12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Mann, A. D.</a:t>
                      </a:r>
                    </a:p>
                    <a:p>
                      <a:pPr algn="just"/>
                      <a:r>
                        <a:rPr lang="en-IN" sz="1200" b="1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Year:</a:t>
                      </a:r>
                      <a:r>
                        <a:rPr lang="en-IN" sz="12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2024</a:t>
                      </a:r>
                      <a:endParaRPr lang="en-IN" sz="1200" dirty="0" smtClean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IN" sz="1200" dirty="0" smtClean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532" marR="65532" marT="43688" marB="43688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200" b="1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Focus:</a:t>
                      </a:r>
                      <a:r>
                        <a:rPr lang="en-IN" sz="12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Combining diverse data types for robust prediction. </a:t>
                      </a:r>
                      <a:r>
                        <a:rPr lang="en-IN" sz="1200" b="1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Method:</a:t>
                      </a:r>
                      <a:r>
                        <a:rPr lang="en-IN" sz="12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N" sz="1200" b="1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Multimodal Deep Fusion Architecture</a:t>
                      </a:r>
                      <a:r>
                        <a:rPr lang="en-IN" sz="12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leveraging a </a:t>
                      </a:r>
                      <a:r>
                        <a:rPr lang="en-IN" sz="1200" b="1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BERT-based model branch</a:t>
                      </a:r>
                      <a:r>
                        <a:rPr lang="en-IN" sz="12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(for sentiment) and an </a:t>
                      </a:r>
                      <a:r>
                        <a:rPr lang="en-IN" sz="1200" b="1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LSTM branch</a:t>
                      </a:r>
                      <a:r>
                        <a:rPr lang="en-IN" sz="12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(for technical data).</a:t>
                      </a:r>
                      <a:endParaRPr lang="en-IN" sz="1200" dirty="0" smtClean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IN" sz="12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IN" sz="1200" dirty="0" smtClean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just"/>
                      <a:r>
                        <a:rPr lang="en-IN" sz="1200" b="1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Focus:</a:t>
                      </a:r>
                      <a:r>
                        <a:rPr lang="en-IN" sz="12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Developing novel data mining and ensemble techniques using basic OHLC features. </a:t>
                      </a:r>
                      <a:r>
                        <a:rPr lang="en-IN" sz="1200" b="1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Method:</a:t>
                      </a:r>
                      <a:r>
                        <a:rPr lang="en-IN" sz="12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Ensemble using multiple </a:t>
                      </a:r>
                      <a:r>
                        <a:rPr lang="en-IN" sz="1200" b="1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LSTM RNNs</a:t>
                      </a:r>
                      <a:r>
                        <a:rPr lang="en-IN" sz="12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and </a:t>
                      </a:r>
                      <a:r>
                        <a:rPr lang="en-IN" sz="1200" b="1" kern="120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XGBoost</a:t>
                      </a:r>
                      <a:r>
                        <a:rPr lang="en-IN" sz="12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trees, proposing </a:t>
                      </a:r>
                      <a:r>
                        <a:rPr lang="en-IN" sz="1200" b="1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Deep Candlestick Mining (DCM)</a:t>
                      </a:r>
                      <a:r>
                        <a:rPr lang="en-IN" sz="12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(Structural Analysis proxy).</a:t>
                      </a:r>
                      <a:endParaRPr lang="en-IN" sz="120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5532" marR="65532" marT="43688" marB="43688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sz="12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Deep fusion models combining technical data and BERT-based sentiment yield significantly higher predictive accuracy compared to single data modalities.</a:t>
                      </a: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2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IN" sz="12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indent="0" algn="just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2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 fusion of long-, medium-, and short-term information from LSTM and </a:t>
                      </a:r>
                      <a:r>
                        <a:rPr lang="en-IN" sz="1200" kern="120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XGBoost</a:t>
                      </a:r>
                      <a:r>
                        <a:rPr lang="en-IN" sz="12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models predicts market trend direction with high accuracy.</a:t>
                      </a: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IN" sz="1200" dirty="0" smtClean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2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IN" sz="12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IN" sz="1200" dirty="0" smtClean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5532" marR="65532" marT="43688" marB="43688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sz="1200" b="1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Direct Relevance:</a:t>
                      </a:r>
                      <a:r>
                        <a:rPr lang="en-IN" sz="12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Directly validates your project's </a:t>
                      </a:r>
                      <a:r>
                        <a:rPr lang="en-IN" sz="1200" b="1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Multi-Modal/Ensemble strategy</a:t>
                      </a:r>
                      <a:r>
                        <a:rPr lang="en-IN" sz="12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(Technical + Sentiment fusion).</a:t>
                      </a: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2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2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  <a:p>
                      <a:pPr algn="just"/>
                      <a:r>
                        <a:rPr lang="en-IN" sz="1200" b="1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Direct Relevance:</a:t>
                      </a:r>
                      <a:r>
                        <a:rPr lang="en-IN" sz="12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Directly validates the </a:t>
                      </a:r>
                      <a:r>
                        <a:rPr lang="en-IN" sz="1200" b="1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LSTM + </a:t>
                      </a:r>
                      <a:r>
                        <a:rPr lang="en-IN" sz="1200" b="1" kern="120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XGBoost</a:t>
                      </a:r>
                      <a:r>
                        <a:rPr lang="en-IN" sz="1200" b="1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Ensemble</a:t>
                      </a:r>
                      <a:r>
                        <a:rPr lang="en-IN" sz="12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approach using features derived purely from </a:t>
                      </a:r>
                      <a:r>
                        <a:rPr lang="en-IN" sz="1200" b="1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OHLCV structure</a:t>
                      </a:r>
                      <a:r>
                        <a:rPr lang="en-IN" sz="12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(like your FVG/OB features).</a:t>
                      </a: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532" marR="65532" marT="43688" marB="43688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47392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9F1289F4-8D2D-FE22-8B31-30595079DC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4DCD04C-4BBD-3EC6-BAB6-5908830839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799" y="472485"/>
            <a:ext cx="7772400" cy="1470025"/>
          </a:xfrm>
        </p:spPr>
        <p:txBody>
          <a:bodyPr>
            <a:noAutofit/>
          </a:bodyPr>
          <a:lstStyle/>
          <a:p>
            <a:r>
              <a:rPr lang="en-US" sz="3200" cap="all" dirty="0">
                <a:latin typeface="Times New Roman" pitchFamily="18" charset="0"/>
                <a:cs typeface="Times New Roman" pitchFamily="18" charset="0"/>
              </a:rPr>
              <a:t>Summary of Research Gap</a:t>
            </a:r>
            <a:br>
              <a:rPr lang="en-US" sz="3200" cap="all" dirty="0">
                <a:latin typeface="Times New Roman" pitchFamily="18" charset="0"/>
                <a:cs typeface="Times New Roman" pitchFamily="18" charset="0"/>
              </a:rPr>
            </a:b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399" y="1935263"/>
            <a:ext cx="7315200" cy="3352800"/>
          </a:xfrm>
        </p:spPr>
        <p:txBody>
          <a:bodyPr>
            <a:normAutofit/>
          </a:bodyPr>
          <a:lstStyle/>
          <a:p>
            <a:pPr algn="just"/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Most existing research either focuses narrowly on </a:t>
            </a:r>
            <a:r>
              <a:rPr lang="en-US" sz="1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one data type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(e.g., pure technical indicators or pure news sentiment) or stops at predicting a simple direction. Our system bridges this gap by integrating </a:t>
            </a:r>
            <a:r>
              <a:rPr lang="en-US" sz="1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three distinct data streams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—Technical, Structural (</a:t>
            </a:r>
            <a:r>
              <a:rPr lang="en-US" sz="1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FVG/Order Blocks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), and Sentiment—to create a </a:t>
            </a:r>
            <a:r>
              <a:rPr lang="en-US" sz="1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Multi-Modal Ensemble Model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XGBoost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+ LSTM). This comprehensive approach quantifies institutional footprints, making them usable by AI. Crucially, the system goes beyond a mere forecast (Buy/Sell) by translating the prediction into a concrete, risk-aware </a:t>
            </a:r>
            <a:r>
              <a:rPr lang="en-US" sz="1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Estimated Options Strike Price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delivered with full </a:t>
            </a:r>
            <a:r>
              <a:rPr lang="en-US" sz="1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transparency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through a </a:t>
            </a:r>
            <a:r>
              <a:rPr lang="en-US" sz="1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Streamlit</a:t>
            </a:r>
            <a:r>
              <a:rPr lang="en-US" sz="1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Dashboard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that displays all the underlying indicators simultaneously.</a:t>
            </a:r>
            <a:endParaRPr lang="en-IN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0CFE3DD8-653F-D555-A6BD-952074C1B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Picture 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xmlns="" id="{CF9C6692-F2B4-AEB3-0A61-8C7BC9349F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288"/>
            <a:ext cx="1042988" cy="122178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65398200-442D-3EDF-4318-3FFB04A891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6248400"/>
            <a:ext cx="9144001" cy="613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637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253A39EF-B448-3630-F4D6-FEC7D3ACAD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2395BC1-A975-CE55-CB9D-326E5024B2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799" y="152400"/>
            <a:ext cx="7772400" cy="1470025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RESEARCH QUESTION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599" y="1622425"/>
            <a:ext cx="6400800" cy="1752600"/>
          </a:xfrm>
        </p:spPr>
        <p:txBody>
          <a:bodyPr>
            <a:normAutofit/>
          </a:bodyPr>
          <a:lstStyle/>
          <a:p>
            <a:pPr algn="just"/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extent does the integration of </a:t>
            </a:r>
            <a:r>
              <a:rPr lang="en-US" sz="1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Structural Price Action Features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(FVG, Order Blocks) and </a:t>
            </a:r>
            <a:r>
              <a:rPr lang="en-US" sz="1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Sentiment Analysis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with an </a:t>
            </a:r>
            <a:r>
              <a:rPr lang="en-US" sz="1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Ensemble Model (</a:t>
            </a:r>
            <a:r>
              <a:rPr lang="en-US" sz="1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XGBoost</a:t>
            </a:r>
            <a:r>
              <a:rPr lang="en-US" sz="1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/LSTM)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improve the </a:t>
            </a:r>
            <a:r>
              <a:rPr lang="en-US" sz="1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accuracy?</a:t>
            </a:r>
            <a:endParaRPr lang="en-IN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3C02CBF5-C67C-9ACA-E321-64A29061C6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Picture 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xmlns="" id="{DD5F17ED-BE95-9FD6-2795-E784A370E8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288"/>
            <a:ext cx="1042988" cy="122178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6041B6C6-1EE5-95AC-8C44-7E1D1C37FC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6248400"/>
            <a:ext cx="9144001" cy="613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315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22B58BF0-6FFD-D454-9470-6175E0A674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8C10389B-FD21-2E85-029B-6E6FAC050A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just"/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algn="just"/>
              <a:t>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Picture 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xmlns="" id="{CEF080F6-ED20-EDA0-48E7-BB6D077E8D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288"/>
            <a:ext cx="1042988" cy="122178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3A153C19-8699-C129-CBD0-59D055E6DC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6248400"/>
            <a:ext cx="9144001" cy="61383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7CAB2D23-8198-E2DF-03CB-58BD2E567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274638"/>
            <a:ext cx="7696200" cy="715962"/>
          </a:xfrm>
        </p:spPr>
        <p:txBody>
          <a:bodyPr>
            <a:normAutofit/>
          </a:bodyPr>
          <a:lstStyle/>
          <a:p>
            <a:pPr algn="just"/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AIM</a:t>
            </a:r>
          </a:p>
        </p:txBody>
      </p:sp>
      <p:sp>
        <p:nvSpPr>
          <p:cNvPr id="3" name="Rectangle 2"/>
          <p:cNvSpPr/>
          <p:nvPr/>
        </p:nvSpPr>
        <p:spPr>
          <a:xfrm>
            <a:off x="685800" y="1207498"/>
            <a:ext cx="71628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Aim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to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develop and implement a robust, end-to-end AI system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accurately forecast next-day stock trends (Buy/Sell/Hold)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by integrating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structural market 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analysis, Technical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sentiment 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1227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A0DE71A5-E0A5-4FE3-CB4E-987D9C085E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94174EB8-8F91-5B96-3F32-A658AEFB1D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Picture 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xmlns="" id="{8C44C92B-8232-45F0-F4B9-9E5A189A8B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288"/>
            <a:ext cx="1042988" cy="122178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08F97C55-4F13-100C-59E3-DD8F4A6CF6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6248400"/>
            <a:ext cx="9144001" cy="61383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B4112528-D8B1-60CD-A26E-8A6F61EEFA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OBJECTIVES</a:t>
            </a: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 flipH="1">
            <a:off x="484280" y="1496424"/>
            <a:ext cx="7162801" cy="313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develop an AI-powered system that analyzes live stock market data and generates real-time BUY, SELL, or HOLD signals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integrate technical indicators and market sentiment analysis for improving the accuracy 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of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trading decisions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automate calculation of target price (TP), stop loss (SL), and risk-to-reward ratio based on technical and structural patterns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design an interactive dashboard that visually presents trading insights, metrics, and performance in an easy-to-understand format.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1765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70000"/>
              </a:lnSpc>
            </a:pPr>
            <a:r>
              <a:rPr lang="en-US" sz="2800" cap="all" dirty="0">
                <a:latin typeface="Times New Roman" pitchFamily="18" charset="0"/>
                <a:cs typeface="Times New Roman" pitchFamily="18" charset="0"/>
              </a:rPr>
              <a:t>Methodology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28/08/2020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   Datta Meghe Institute of Medical Sciences  Deemed to be University,  Sawangi (Meghe)Wardha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Picture 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xmlns="" id="{01FF062A-9539-B705-6510-FCABCB6B3E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4920"/>
            <a:ext cx="1042988" cy="12217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196CF4E4-D032-CED6-F3D9-77D14DA017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6248400"/>
            <a:ext cx="9144001" cy="61383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327158"/>
            <a:ext cx="6996113" cy="4844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239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483BC29E-39E1-5085-581A-631C908D49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BF3BB874-87EE-0398-72BC-82E62AB79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Picture 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xmlns="" id="{01FF062A-9539-B705-6510-FCABCB6B3E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5552"/>
            <a:ext cx="1042988" cy="122178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196CF4E4-D032-CED6-F3D9-77D14DA017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6248400"/>
            <a:ext cx="9144001" cy="61383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F1513274-5ECA-D3B2-BA8B-D07CF0E0770E}"/>
              </a:ext>
            </a:extLst>
          </p:cNvPr>
          <p:cNvSpPr txBox="1"/>
          <p:nvPr/>
        </p:nvSpPr>
        <p:spPr>
          <a:xfrm>
            <a:off x="3505200" y="-34581"/>
            <a:ext cx="4572000" cy="7258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70000"/>
              </a:lnSpc>
            </a:pPr>
            <a:r>
              <a:rPr lang="en-US" sz="2800" cap="all" dirty="0">
                <a:latin typeface="Times New Roman" pitchFamily="18" charset="0"/>
                <a:cs typeface="Times New Roman" pitchFamily="18" charset="0"/>
              </a:rPr>
              <a:t>Methodology</a:t>
            </a:r>
          </a:p>
        </p:txBody>
      </p:sp>
      <p:sp>
        <p:nvSpPr>
          <p:cNvPr id="3" name="Rectangle 2"/>
          <p:cNvSpPr/>
          <p:nvPr/>
        </p:nvSpPr>
        <p:spPr>
          <a:xfrm>
            <a:off x="152400" y="930673"/>
            <a:ext cx="8534400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Collection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system collects real-time and historical stock market data using the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Upstox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API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Yahoo Finance (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yfinance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If live data is unavailable, it automatically switches to fallback sources to ensure uninterrupted analysis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Processing and Indicator Calculation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raw market data (Open, High, Low, Close, Volume) is processed using Python and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pandas-ta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calculate key technical indicators such as RSI, EMA, VWAP, MACD, and ATR. These indicators form the base for pattern and trend identification.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AI-Based Analysis and Signal Generation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processed data is analyzed using a structured decision model that combines technical indicators, market structure concepts (like Fair Value Gaps and Order Blocks), and sentiment scores from recent financial news.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Based on this combined logic, the system automatically generates a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SELL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or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HOLD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signal along with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Stop Loss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Target Price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Risk-to-Reward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metrics.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 Compilation and Visualization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final analysis results are sent to the frontend dashboard through a Flask API. The dashboard displays all metrics, trend summaries, and confidence levels in a visually rich interface with charts, meters, and performance bars.</a:t>
            </a:r>
          </a:p>
        </p:txBody>
      </p:sp>
    </p:spTree>
    <p:extLst>
      <p:ext uri="{BB962C8B-B14F-4D97-AF65-F5344CB8AC3E}">
        <p14:creationId xmlns:p14="http://schemas.microsoft.com/office/powerpoint/2010/main" val="243330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>
              <a:lnSpc>
                <a:spcPct val="120000"/>
              </a:lnSpc>
              <a:spcBef>
                <a:spcPts val="0"/>
              </a:spcBef>
            </a:pPr>
            <a:r>
              <a:rPr lang="en-US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COMPLIANCE OF LAST  PRESENTATION</a:t>
            </a:r>
            <a:endParaRPr lang="en-US" b="1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28/08/2020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   Datta Meghe Institute of Medical Sciences  Deemed to be University,  Sawangi (Meghe)Wardha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723391"/>
              </p:ext>
            </p:extLst>
          </p:nvPr>
        </p:nvGraphicFramePr>
        <p:xfrm>
          <a:off x="839972" y="1531087"/>
          <a:ext cx="7313428" cy="4903760"/>
        </p:xfrm>
        <a:graphic>
          <a:graphicData uri="http://schemas.openxmlformats.org/drawingml/2006/table">
            <a:tbl>
              <a:tblPr>
                <a:tableStyleId>{D7AC3CCA-C797-4891-BE02-D94E43425B78}</a:tableStyleId>
              </a:tblPr>
              <a:tblGrid>
                <a:gridCol w="303028"/>
                <a:gridCol w="1600200"/>
                <a:gridCol w="3581843"/>
                <a:gridCol w="1828357"/>
              </a:tblGrid>
              <a:tr h="211379">
                <a:tc>
                  <a:txBody>
                    <a:bodyPr/>
                    <a:lstStyle/>
                    <a:p>
                      <a:r>
                        <a:rPr lang="en-IN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Sr. No.</a:t>
                      </a:r>
                    </a:p>
                  </a:txBody>
                  <a:tcPr marL="29776" marR="29776" marT="14888" marB="14888" anchor="ctr"/>
                </a:tc>
                <a:tc>
                  <a:txBody>
                    <a:bodyPr/>
                    <a:lstStyle/>
                    <a:p>
                      <a:r>
                        <a:rPr lang="en-IN" sz="1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Compliance (Project Objective)</a:t>
                      </a:r>
                    </a:p>
                  </a:txBody>
                  <a:tcPr marL="29776" marR="29776" marT="14888" marB="14888" anchor="ctr"/>
                </a:tc>
                <a:tc>
                  <a:txBody>
                    <a:bodyPr/>
                    <a:lstStyle/>
                    <a:p>
                      <a:r>
                        <a:rPr lang="en-IN" sz="1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Action Taken (with tools/techniques)</a:t>
                      </a:r>
                    </a:p>
                  </a:txBody>
                  <a:tcPr marL="29776" marR="29776" marT="14888" marB="14888" anchor="ctr"/>
                </a:tc>
                <a:tc>
                  <a:txBody>
                    <a:bodyPr/>
                    <a:lstStyle/>
                    <a:p>
                      <a:r>
                        <a:rPr lang="en-IN" sz="1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Outcome</a:t>
                      </a:r>
                    </a:p>
                  </a:txBody>
                  <a:tcPr marL="29776" marR="29776" marT="14888" marB="14888" anchor="ctr"/>
                </a:tc>
              </a:tr>
              <a:tr h="695934">
                <a:tc>
                  <a:txBody>
                    <a:bodyPr/>
                    <a:lstStyle/>
                    <a:p>
                      <a:r>
                        <a:rPr lang="en-IN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</a:t>
                      </a:r>
                    </a:p>
                  </a:txBody>
                  <a:tcPr marL="29776" marR="29776" marT="14888" marB="14888"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Design and implement real-time market data &amp; analysis backend</a:t>
                      </a:r>
                    </a:p>
                  </a:txBody>
                  <a:tcPr marL="29776" marR="29776" marT="14888" marB="14888"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Developed a Flask-based REST API in Python. Integrated the Upstox Python SDK for live data and used Gzip/CSV processing to manage and filter a master list of over 8,300 NSE instruments.</a:t>
                      </a:r>
                    </a:p>
                  </a:txBody>
                  <a:tcPr marL="29776" marR="29776" marT="14888" marB="14888"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 high-speed backend capable of fetching and processing live market data for ~1,600 liquid equity symbols on demand.</a:t>
                      </a:r>
                    </a:p>
                  </a:txBody>
                  <a:tcPr marL="29776" marR="29776" marT="14888" marB="14888" anchor="ctr"/>
                </a:tc>
              </a:tr>
              <a:tr h="533400">
                <a:tc>
                  <a:txBody>
                    <a:bodyPr/>
                    <a:lstStyle/>
                    <a:p>
                      <a:r>
                        <a:rPr lang="en-IN" sz="1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</a:t>
                      </a:r>
                    </a:p>
                  </a:txBody>
                  <a:tcPr marL="29776" marR="29776" marT="14888" marB="14888"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Develop an intelligent trading decision engine (SMC/TA)</a:t>
                      </a:r>
                    </a:p>
                  </a:txBody>
                  <a:tcPr marL="29776" marR="29776" marT="14888" marB="14888"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Implemented Smart Money Concepts (SMC) logic including Fair Value Gaps (FVG) and Order Blocks. Combined this with EMA-50 trend filtering, RSI momentum, and VWAP benchmarks using the pandas-ta library.</a:t>
                      </a:r>
                    </a:p>
                  </a:txBody>
                  <a:tcPr marL="29776" marR="29776" marT="14888" marB="14888"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 automated engine that generates BUY/SELL/HOLD signals with structural Stop Loss (SL) and Take Profit (TP) levels based on real-time price action.</a:t>
                      </a:r>
                    </a:p>
                  </a:txBody>
                  <a:tcPr marL="29776" marR="29776" marT="14888" marB="14888" anchor="ctr"/>
                </a:tc>
              </a:tr>
              <a:tr h="533400">
                <a:tc>
                  <a:txBody>
                    <a:bodyPr/>
                    <a:lstStyle/>
                    <a:p>
                      <a:r>
                        <a:rPr lang="en-IN" sz="1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</a:t>
                      </a:r>
                    </a:p>
                  </a:txBody>
                  <a:tcPr marL="29776" marR="29776" marT="14888" marB="14888" anchor="ctr"/>
                </a:tc>
                <a:tc>
                  <a:txBody>
                    <a:bodyPr/>
                    <a:lstStyle/>
                    <a:p>
                      <a:r>
                        <a:rPr lang="en-IN" sz="1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Integrate AI-driven news sentiment analysis</a:t>
                      </a:r>
                    </a:p>
                  </a:txBody>
                  <a:tcPr marL="29776" marR="29776" marT="14888" marB="14888"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Embedded an NLP engine using NLTK’s VADER </a:t>
                      </a:r>
                      <a:r>
                        <a:rPr lang="en-US" sz="12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SentimentIntensityAnalyzer</a:t>
                      </a:r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 Used </a:t>
                      </a:r>
                      <a:r>
                        <a:rPr lang="en-US" sz="12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yfinance</a:t>
                      </a:r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to scrape live news headlines for specific symbols to calculate a real-time sentiment score (0.0 to ±1.0).</a:t>
                      </a:r>
                    </a:p>
                  </a:txBody>
                  <a:tcPr marL="29776" marR="29776" marT="14888" marB="14888"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Signals are now filtered by AI sentiment, ensuring technical buy signals are backed by positive fundamental news context.</a:t>
                      </a:r>
                    </a:p>
                  </a:txBody>
                  <a:tcPr marL="29776" marR="29776" marT="14888" marB="14888" anchor="ctr"/>
                </a:tc>
              </a:tr>
              <a:tr h="533400">
                <a:tc>
                  <a:txBody>
                    <a:bodyPr/>
                    <a:lstStyle/>
                    <a:p>
                      <a:r>
                        <a:rPr lang="en-IN" sz="1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</a:t>
                      </a:r>
                    </a:p>
                  </a:txBody>
                  <a:tcPr marL="29776" marR="29776" marT="14888" marB="14888"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Build a professional, high-performance trader dashboard</a:t>
                      </a:r>
                    </a:p>
                  </a:txBody>
                  <a:tcPr marL="29776" marR="29776" marT="14888" marB="14888" anchor="ctr"/>
                </a:tc>
                <a:tc>
                  <a:txBody>
                    <a:bodyPr/>
                    <a:lstStyle/>
                    <a:p>
                      <a:r>
                        <a:rPr lang="en-IN" sz="1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Created a responsive Dark Mode frontend using HTML5, Tailwind CSS, and Lucide icons. Implemented dynamic SVG gauges for model confidence and interactive cards for trade management.</a:t>
                      </a:r>
                    </a:p>
                  </a:txBody>
                  <a:tcPr marL="29776" marR="29776" marT="14888" marB="14888"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 professional-grade web interface that allows traders to instantly view signals, risk-to-reward ratios, and structural pivot levels in a high-contrast, data-rich environment.</a:t>
                      </a:r>
                    </a:p>
                  </a:txBody>
                  <a:tcPr marL="29776" marR="29776" marT="14888" marB="14888" anchor="ctr"/>
                </a:tc>
              </a:tr>
            </a:tbl>
          </a:graphicData>
        </a:graphic>
      </p:graphicFrame>
      <p:pic>
        <p:nvPicPr>
          <p:cNvPr id="7" name="Picture 6" descr="A picture containing text, clipart&#10;&#10;Description automatically generated">
            <a:extLst>
              <a:ext uri="{FF2B5EF4-FFF2-40B4-BE49-F238E27FC236}">
                <a16:creationId xmlns:a16="http://schemas.microsoft.com/office/drawing/2014/main" xmlns="" id="{01FF062A-9539-B705-6510-FCABCB6B3E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5552"/>
            <a:ext cx="1042988" cy="122178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1AACB5CB-5485-503E-01D7-0D7AD2311E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6248400"/>
            <a:ext cx="9144001" cy="613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441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9995" y="-10784"/>
            <a:ext cx="8229600" cy="1143000"/>
          </a:xfrm>
        </p:spPr>
        <p:txBody>
          <a:bodyPr/>
          <a:lstStyle/>
          <a:p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Result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28/08/2020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   Datta Meghe Institute of Medical Sciences  Deemed to be University,  Sawangi (Meghe)Wardha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Picture 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xmlns="" id="{01FF062A-9539-B705-6510-FCABCB6B3E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5552"/>
            <a:ext cx="1042988" cy="12217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1AACB5CB-5485-503E-01D7-0D7AD2311E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6248400"/>
            <a:ext cx="9144001" cy="61383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1186235"/>
            <a:ext cx="9151759" cy="5046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700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6BB1634E-20C8-B270-147D-5050CA47EF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3390053-6BB5-572D-05AD-013F017371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560" y="181681"/>
            <a:ext cx="8229600" cy="639762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  <a:endParaRPr lang="en-IN" sz="3200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7ACB460A-3379-D550-8D54-0B4114781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Picture 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xmlns="" id="{31D74E58-1021-A03E-8AC4-68BCCC735B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288"/>
            <a:ext cx="1042988" cy="122178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7058B950-A19D-0B4D-1B8B-01CBFDA1A4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6248400"/>
            <a:ext cx="9144001" cy="613831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416560" y="889844"/>
            <a:ext cx="827024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[1] G. Li and L. Wang, "Hybrid Machine Learning Models for Long-Term Stock Market Forecasting: Integrating Technical Indicators," </a:t>
            </a:r>
            <a:r>
              <a:rPr lang="en-I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Preprints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2024.</a:t>
            </a:r>
          </a:p>
          <a:p>
            <a:pPr algn="just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[2] N. Sharma and A. Mehta, "Exploring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Sectoral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Profitability in the Indian Stock Market Using Deep Learning," </a:t>
            </a:r>
            <a:r>
              <a:rPr lang="en-IN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ResearchGate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2025.</a:t>
            </a:r>
          </a:p>
          <a:p>
            <a:pPr algn="just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[3] X.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Ren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W.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Xu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K.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Duan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"Fourier transform based LSTM stock prediction model under oil shocks," </a:t>
            </a:r>
            <a:r>
              <a:rPr lang="en-I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Quant. Finance Econ.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vol. 6, no. 2, pp. 342–358, 2022.</a:t>
            </a:r>
          </a:p>
          <a:p>
            <a:pPr algn="just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[4] S. Chen, Y. Luan, and P. Liu, "Deep Learning for Short-Term Equity Trend Forecasting: A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Behavior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-Driven Multi-Factor Approach," </a:t>
            </a:r>
            <a:r>
              <a:rPr lang="en-IN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arXiv</a:t>
            </a:r>
            <a:r>
              <a:rPr lang="en-I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preprint arXiv:2508.14656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2025.</a:t>
            </a:r>
          </a:p>
          <a:p>
            <a:pPr algn="just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[5] S. Al-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Ajmi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A.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Basak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S. Sarkar, "Multimodal Deep Fusion Model for Stock Trend Prediction," </a:t>
            </a:r>
            <a:r>
              <a:rPr lang="en-IN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ResearchGate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2024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[6]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A. D. Mann,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"Machine Learning Methods to Exploit the Predictive Power of Open, High, Low, Close (OHLC) Data"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University College London, Doctoral dissertation, 2024.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1677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4B9CB3CF-9CB3-B4CE-D205-55D121445C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19E32377-151E-568C-3900-82C554AF33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</a:t>
            </a:fld>
            <a:endParaRPr lang="en-US">
              <a:solidFill>
                <a:prstClr val="black">
                  <a:tint val="75000"/>
                </a:prst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xmlns="" id="{94EA33BD-1A6F-A3C0-BB39-B7B95659E8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288"/>
            <a:ext cx="1042988" cy="122178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4737F5A4-BC75-05F9-7BAB-299B0FFEA9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6248400"/>
            <a:ext cx="9144001" cy="61383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07F069FB-2450-0A9B-6F07-BFDB43554F03}"/>
              </a:ext>
            </a:extLst>
          </p:cNvPr>
          <p:cNvSpPr/>
          <p:nvPr/>
        </p:nvSpPr>
        <p:spPr>
          <a:xfrm>
            <a:off x="457200" y="454383"/>
            <a:ext cx="8375936" cy="1261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PRESENTATION FOR </a:t>
            </a:r>
          </a:p>
          <a:p>
            <a:pPr algn="ctr"/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APPROVAL OF TOPIC FOR MINOR PROJECT-II</a:t>
            </a:r>
          </a:p>
          <a:p>
            <a:pPr algn="ctr"/>
            <a:r>
              <a:rPr lang="en-US" sz="32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AI-Powered </a:t>
            </a:r>
            <a:r>
              <a:rPr lang="en-US" sz="3200" b="1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Stock </a:t>
            </a:r>
            <a:r>
              <a:rPr lang="en-US" sz="32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Prediction System</a:t>
            </a: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xmlns="" id="{523BE17D-81A1-2281-7185-720797F88542}"/>
              </a:ext>
            </a:extLst>
          </p:cNvPr>
          <p:cNvSpPr txBox="1">
            <a:spLocks/>
          </p:cNvSpPr>
          <p:nvPr/>
        </p:nvSpPr>
        <p:spPr>
          <a:xfrm>
            <a:off x="457200" y="2019278"/>
            <a:ext cx="8381999" cy="3314722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70000"/>
              </a:lnSpc>
            </a:pPr>
            <a:r>
              <a:rPr lang="en-US" sz="2000" b="1" dirty="0">
                <a:latin typeface="Times New Roman" panose="02020603050405020304" pitchFamily="18" charset="0"/>
                <a:cs typeface="Times New Roman" pitchFamily="18" charset="0"/>
              </a:rPr>
              <a:t>NAME OF </a:t>
            </a: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SCHOLAR: </a:t>
            </a:r>
            <a:r>
              <a:rPr lang="en-US" sz="2000" b="1" dirty="0" err="1" smtClean="0">
                <a:latin typeface="Times New Roman" pitchFamily="18" charset="0"/>
                <a:cs typeface="Times New Roman" pitchFamily="18" charset="0"/>
              </a:rPr>
              <a:t>Himanshu</a:t>
            </a: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 Chamatkar</a:t>
            </a:r>
            <a:endParaRPr lang="en-US" sz="2000" b="1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NAME OF THE SUPERVISOR: </a:t>
            </a: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Ms. </a:t>
            </a:r>
            <a:r>
              <a:rPr lang="en-US" sz="2000" b="1" dirty="0" err="1" smtClean="0">
                <a:latin typeface="Times New Roman" pitchFamily="18" charset="0"/>
                <a:cs typeface="Times New Roman" pitchFamily="18" charset="0"/>
              </a:rPr>
              <a:t>Sneha</a:t>
            </a: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 smtClean="0">
                <a:latin typeface="Times New Roman" pitchFamily="18" charset="0"/>
                <a:cs typeface="Times New Roman" pitchFamily="18" charset="0"/>
              </a:rPr>
              <a:t>Bansod</a:t>
            </a: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endParaRPr lang="en-US" sz="2000" b="1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0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DEPARTMENT </a:t>
            </a:r>
            <a:r>
              <a:rPr lang="en-US" sz="2000" b="1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OF</a:t>
            </a:r>
            <a:r>
              <a:rPr lang="en-US" sz="20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COMPUTER SCIENCE AND ENGINEERING</a:t>
            </a:r>
            <a:endParaRPr lang="en-US" sz="2400" b="1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70000"/>
              </a:lnSpc>
            </a:pPr>
            <a:r>
              <a:rPr lang="en-US" sz="18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FACULTY OF ENGINEERING AND TECHNOLOGY</a:t>
            </a:r>
            <a:r>
              <a:rPr lang="en-US" sz="20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, DMIHER (DU), SAWANGI (MEGHE) , WARDHA</a:t>
            </a:r>
            <a:endParaRPr lang="en-US" sz="18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1800" b="1" dirty="0">
                <a:latin typeface="Times New Roman" pitchFamily="18" charset="0"/>
                <a:cs typeface="Times New Roman" pitchFamily="18" charset="0"/>
              </a:rPr>
              <a:t>DATE </a:t>
            </a:r>
            <a:r>
              <a:rPr lang="en-US" sz="1800" b="1" dirty="0" smtClean="0"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US" sz="1800" b="1" dirty="0" smtClean="0">
                <a:latin typeface="Times New Roman" pitchFamily="18" charset="0"/>
                <a:cs typeface="Times New Roman" pitchFamily="18" charset="0"/>
              </a:rPr>
              <a:t>21</a:t>
            </a:r>
            <a:r>
              <a:rPr lang="en-US" sz="1800" b="1" dirty="0" smtClean="0">
                <a:latin typeface="Times New Roman" pitchFamily="18" charset="0"/>
                <a:cs typeface="Times New Roman" pitchFamily="18" charset="0"/>
              </a:rPr>
              <a:t>-01-26</a:t>
            </a:r>
            <a:endParaRPr lang="en-US" sz="1800" b="1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11310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53340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Thank You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971800" y="5725923"/>
            <a:ext cx="3581400" cy="1132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4" name="Picture 3" descr="A picture containing text, clipart&#10;&#10;Description automatically generated">
            <a:extLst>
              <a:ext uri="{FF2B5EF4-FFF2-40B4-BE49-F238E27FC236}">
                <a16:creationId xmlns:a16="http://schemas.microsoft.com/office/drawing/2014/main" xmlns="" id="{816B7A76-8F3B-1B63-BA76-DE3146DE68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288"/>
            <a:ext cx="1042988" cy="12217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CDDFE0BD-93A8-CBCE-D0C9-828D10C785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6248400"/>
            <a:ext cx="9144001" cy="613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224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7DC29ED-7DBE-F273-39CE-42A3A7B2F0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CFA732DE-1F91-4E8D-514F-879EEEC369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Picture 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xmlns="" id="{6C3ED4FD-7D12-431F-0CC0-C6814F972F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288"/>
            <a:ext cx="1042988" cy="122178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07ECB08C-510B-78F1-AAC0-5CA8804F6B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6248400"/>
            <a:ext cx="9144001" cy="61383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E34D4942-44A6-A788-ADC8-EF8CAF99CC7D}"/>
              </a:ext>
            </a:extLst>
          </p:cNvPr>
          <p:cNvSpPr txBox="1">
            <a:spLocks/>
          </p:cNvSpPr>
          <p:nvPr/>
        </p:nvSpPr>
        <p:spPr>
          <a:xfrm>
            <a:off x="533401" y="1752600"/>
            <a:ext cx="8077200" cy="3429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latin typeface="Times New Roman" pitchFamily="18" charset="0"/>
                <a:cs typeface="Times New Roman" pitchFamily="18" charset="0"/>
              </a:rPr>
              <a:t>PROGRESS </a:t>
            </a:r>
            <a:r>
              <a:rPr lang="en-US" sz="3600" b="1" dirty="0" smtClean="0">
                <a:latin typeface="Times New Roman" pitchFamily="18" charset="0"/>
                <a:cs typeface="Times New Roman" pitchFamily="18" charset="0"/>
              </a:rPr>
              <a:t>PRESENTATION</a:t>
            </a:r>
            <a:r>
              <a:rPr lang="en-US" sz="3600" b="1" dirty="0"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sz="3600" b="1" dirty="0">
                <a:latin typeface="Times New Roman" pitchFamily="18" charset="0"/>
                <a:cs typeface="Times New Roman" pitchFamily="18" charset="0"/>
              </a:rPr>
            </a:br>
            <a:r>
              <a:rPr lang="en-US" sz="3600" b="1" dirty="0">
                <a:latin typeface="Times New Roman" pitchFamily="18" charset="0"/>
                <a:cs typeface="Times New Roman" pitchFamily="18" charset="0"/>
              </a:rPr>
              <a:t>FOR </a:t>
            </a:r>
            <a:br>
              <a:rPr lang="en-US" sz="3600" b="1" dirty="0">
                <a:latin typeface="Times New Roman" pitchFamily="18" charset="0"/>
                <a:cs typeface="Times New Roman" pitchFamily="18" charset="0"/>
              </a:rPr>
            </a:br>
            <a:r>
              <a:rPr lang="en-US" sz="3600" b="1" dirty="0">
                <a:latin typeface="Times New Roman" pitchFamily="18" charset="0"/>
                <a:cs typeface="Times New Roman" pitchFamily="18" charset="0"/>
              </a:rPr>
              <a:t>MINOR PROJECT II</a:t>
            </a:r>
            <a:r>
              <a:rPr lang="en-US" sz="3600" dirty="0"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sz="3600" dirty="0">
                <a:latin typeface="Times New Roman" pitchFamily="18" charset="0"/>
                <a:cs typeface="Times New Roman" pitchFamily="18" charset="0"/>
              </a:rPr>
            </a:br>
            <a:r>
              <a:rPr lang="en-US" sz="3600" dirty="0"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sz="3600" dirty="0">
                <a:latin typeface="Times New Roman" pitchFamily="18" charset="0"/>
                <a:cs typeface="Times New Roman" pitchFamily="18" charset="0"/>
              </a:rPr>
            </a:br>
            <a:endParaRPr lang="en-US" sz="36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8818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F84C29E2-875D-9786-9A22-3D823054D0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C88C98AF-706D-5E18-96D8-C4147B257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Picture 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xmlns="" id="{A8F569A7-134E-47C3-C2AF-F21B4944DE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288"/>
            <a:ext cx="1042988" cy="122178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B7C25120-6922-4604-150E-A030D104F0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6248400"/>
            <a:ext cx="9144001" cy="61383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7B6650A4-7D14-5C49-D97C-4065639B5E98}"/>
              </a:ext>
            </a:extLst>
          </p:cNvPr>
          <p:cNvSpPr txBox="1">
            <a:spLocks/>
          </p:cNvSpPr>
          <p:nvPr/>
        </p:nvSpPr>
        <p:spPr>
          <a:xfrm>
            <a:off x="762000" y="381000"/>
            <a:ext cx="12344400" cy="4572000"/>
          </a:xfrm>
          <a:prstGeom prst="rect">
            <a:avLst/>
          </a:prstGeom>
        </p:spPr>
        <p:txBody>
          <a:bodyPr>
            <a:normAutofit fontScale="25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70000"/>
              </a:lnSpc>
              <a:buFont typeface="Wingdings" pitchFamily="2" charset="2"/>
              <a:buChar char="q"/>
            </a:pPr>
            <a:r>
              <a:rPr lang="en-US" sz="8000" cap="all" dirty="0">
                <a:latin typeface="Times New Roman" panose="02020603050405020304" pitchFamily="18" charset="0"/>
                <a:cs typeface="Times New Roman" pitchFamily="18" charset="0"/>
              </a:rPr>
              <a:t>Introduction</a:t>
            </a:r>
          </a:p>
          <a:p>
            <a:pPr>
              <a:lnSpc>
                <a:spcPct val="170000"/>
              </a:lnSpc>
              <a:buFont typeface="Wingdings" pitchFamily="2" charset="2"/>
              <a:buChar char="q"/>
            </a:pPr>
            <a:r>
              <a:rPr lang="en-US" sz="8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PRISMA CHART</a:t>
            </a:r>
            <a:endParaRPr lang="en-US" sz="8000" cap="all" dirty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70000"/>
              </a:lnSpc>
              <a:buFont typeface="Wingdings" pitchFamily="2" charset="2"/>
              <a:buChar char="q"/>
            </a:pPr>
            <a:r>
              <a:rPr lang="en-US" sz="8000" cap="all" dirty="0">
                <a:latin typeface="Times New Roman" pitchFamily="18" charset="0"/>
                <a:cs typeface="Times New Roman" pitchFamily="18" charset="0"/>
              </a:rPr>
              <a:t>Literature survey and Research gap analysis</a:t>
            </a:r>
          </a:p>
          <a:p>
            <a:pPr>
              <a:lnSpc>
                <a:spcPct val="170000"/>
              </a:lnSpc>
              <a:buFont typeface="Wingdings" pitchFamily="2" charset="2"/>
              <a:buChar char="q"/>
            </a:pPr>
            <a:r>
              <a:rPr lang="en-US" sz="8000" cap="all" dirty="0">
                <a:latin typeface="Times New Roman" pitchFamily="18" charset="0"/>
                <a:cs typeface="Times New Roman" pitchFamily="18" charset="0"/>
              </a:rPr>
              <a:t>Summary of Research Gap</a:t>
            </a:r>
          </a:p>
          <a:p>
            <a:pPr>
              <a:lnSpc>
                <a:spcPct val="170000"/>
              </a:lnSpc>
              <a:buFont typeface="Wingdings" pitchFamily="2" charset="2"/>
              <a:buChar char="q"/>
            </a:pPr>
            <a:r>
              <a:rPr lang="en-US" sz="8000" cap="all" dirty="0">
                <a:latin typeface="Times New Roman" pitchFamily="18" charset="0"/>
                <a:cs typeface="Times New Roman" pitchFamily="18" charset="0"/>
              </a:rPr>
              <a:t>Research Question</a:t>
            </a:r>
          </a:p>
          <a:p>
            <a:pPr>
              <a:lnSpc>
                <a:spcPct val="170000"/>
              </a:lnSpc>
              <a:buFont typeface="Wingdings" pitchFamily="2" charset="2"/>
              <a:buChar char="q"/>
            </a:pPr>
            <a:r>
              <a:rPr lang="en-US" sz="8000" cap="all" dirty="0">
                <a:latin typeface="Times New Roman" pitchFamily="18" charset="0"/>
                <a:cs typeface="Times New Roman" pitchFamily="18" charset="0"/>
              </a:rPr>
              <a:t>Aim</a:t>
            </a:r>
          </a:p>
          <a:p>
            <a:pPr>
              <a:lnSpc>
                <a:spcPct val="170000"/>
              </a:lnSpc>
              <a:buFont typeface="Wingdings" pitchFamily="2" charset="2"/>
              <a:buChar char="q"/>
            </a:pPr>
            <a:r>
              <a:rPr lang="en-US" sz="8000" cap="all" dirty="0">
                <a:latin typeface="Times New Roman" pitchFamily="18" charset="0"/>
                <a:cs typeface="Times New Roman" pitchFamily="18" charset="0"/>
              </a:rPr>
              <a:t>Objectives</a:t>
            </a:r>
          </a:p>
          <a:p>
            <a:pPr>
              <a:lnSpc>
                <a:spcPct val="170000"/>
              </a:lnSpc>
              <a:buFont typeface="Wingdings" pitchFamily="2" charset="2"/>
              <a:buChar char="q"/>
            </a:pPr>
            <a:r>
              <a:rPr lang="en-US" sz="8000" cap="all" dirty="0" smtClean="0">
                <a:latin typeface="Times New Roman" pitchFamily="18" charset="0"/>
                <a:cs typeface="Times New Roman" pitchFamily="18" charset="0"/>
              </a:rPr>
              <a:t>Methodology</a:t>
            </a:r>
          </a:p>
          <a:p>
            <a:pPr lv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Noto Sans Symbols"/>
              <a:buChar char="❑"/>
            </a:pPr>
            <a:r>
              <a:rPr lang="en-US" sz="8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COMPLIANCE OF THE LAST PROGRESS PRESENTATION</a:t>
            </a:r>
            <a:endParaRPr lang="en-US" sz="8000" dirty="0"/>
          </a:p>
          <a:p>
            <a:pPr lv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Noto Sans Symbols"/>
              <a:buChar char="❑"/>
            </a:pPr>
            <a:r>
              <a:rPr lang="en-US" sz="8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PROGRESS OF  MINOR PROJECT </a:t>
            </a:r>
            <a:r>
              <a:rPr lang="en-US" sz="8000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II</a:t>
            </a:r>
            <a:endParaRPr lang="en-US" sz="8000" cap="all" dirty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70000"/>
              </a:lnSpc>
              <a:buFont typeface="Wingdings" pitchFamily="2" charset="2"/>
              <a:buChar char="q"/>
            </a:pPr>
            <a:r>
              <a:rPr lang="en-US" sz="8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TARGET OF THE NEXT THREE MONTHS</a:t>
            </a:r>
          </a:p>
          <a:p>
            <a:pPr>
              <a:lnSpc>
                <a:spcPct val="170000"/>
              </a:lnSpc>
              <a:buFont typeface="Wingdings" pitchFamily="2" charset="2"/>
              <a:buChar char="q"/>
            </a:pPr>
            <a:r>
              <a:rPr lang="en-US" sz="8000" cap="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REFERENCES</a:t>
            </a:r>
          </a:p>
          <a:p>
            <a:pPr>
              <a:lnSpc>
                <a:spcPct val="200000"/>
              </a:lnSpc>
              <a:buFont typeface="Wingdings" pitchFamily="2" charset="2"/>
              <a:buChar char="q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xmlns="" id="{973D0C33-9221-09CD-6A6B-31C8C16DA6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152400"/>
            <a:ext cx="3962400" cy="609600"/>
          </a:xfrm>
        </p:spPr>
        <p:txBody>
          <a:bodyPr>
            <a:noAutofit/>
          </a:bodyPr>
          <a:lstStyle/>
          <a:p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CONTENTS</a:t>
            </a:r>
            <a:br>
              <a:rPr lang="en-US" sz="3200" b="1" dirty="0">
                <a:latin typeface="Times New Roman" pitchFamily="18" charset="0"/>
                <a:cs typeface="Times New Roman" pitchFamily="18" charset="0"/>
              </a:rPr>
            </a:br>
            <a:endParaRPr lang="en-US" sz="3200" b="1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5030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xmlns="" id="{5018760B-AF7C-7B97-3F36-3CDD83C810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6799" y="0"/>
            <a:ext cx="7010400" cy="573423"/>
          </a:xfrm>
        </p:spPr>
        <p:txBody>
          <a:bodyPr>
            <a:normAutofit fontScale="90000"/>
          </a:bodyPr>
          <a:lstStyle/>
          <a:p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INTRODUCTION </a:t>
            </a:r>
            <a:endParaRPr lang="en-IN" sz="3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228600" y="762000"/>
            <a:ext cx="5345906" cy="3417632"/>
          </a:xfrm>
        </p:spPr>
        <p:txBody>
          <a:bodyPr>
            <a:noAutofit/>
          </a:bodyPr>
          <a:lstStyle/>
          <a:p>
            <a:pPr algn="just"/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project, titled </a:t>
            </a:r>
            <a:r>
              <a:rPr lang="en-US" sz="1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AI-Powered Stock and Options Prediction System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is an end-to-end Python framework that predicts </a:t>
            </a:r>
            <a:r>
              <a:rPr lang="en-US" sz="1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price movement (Buy/Sell/Hold) for stocks and </a:t>
            </a:r>
            <a:r>
              <a:rPr lang="en-US" sz="1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indices listed in NSE/BSE 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generates </a:t>
            </a:r>
            <a:r>
              <a:rPr lang="en-US" sz="1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actionable option trading strategies</a:t>
            </a:r>
            <a:r>
              <a:rPr lang="en-US" sz="1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r>
              <a:rPr lang="en-US" sz="1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 will predict the </a:t>
            </a:r>
            <a:r>
              <a:rPr lang="en-US" sz="1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stock 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trend by synthesizing </a:t>
            </a:r>
            <a:r>
              <a:rPr lang="en-US" sz="1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these 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distinct data streams:</a:t>
            </a:r>
          </a:p>
          <a:p>
            <a:pPr algn="just"/>
            <a:r>
              <a:rPr lang="en-US" sz="18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Technical </a:t>
            </a:r>
            <a:r>
              <a:rPr lang="en-US" sz="1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&amp; Structural Analysis: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We will combine price momentum </a:t>
            </a:r>
            <a:r>
              <a:rPr lang="en-US" sz="1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indicators </a:t>
            </a:r>
            <a:r>
              <a:rPr lang="en-IN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Exponential Moving </a:t>
            </a:r>
            <a:r>
              <a:rPr lang="en-IN" sz="1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Average and </a:t>
            </a:r>
            <a:r>
              <a:rPr lang="en-IN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Moving Average Convergence </a:t>
            </a:r>
            <a:r>
              <a:rPr lang="en-IN" sz="1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Divergence</a:t>
            </a:r>
            <a:r>
              <a:rPr lang="en-US" sz="1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RSI/MACD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with advanced </a:t>
            </a:r>
            <a:r>
              <a:rPr lang="en-US" sz="1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Structural Analysis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principles (</a:t>
            </a:r>
            <a:r>
              <a:rPr lang="en-US" sz="1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FVG/Order Blocks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to capture real-time market imbalances and potential institutional movement.</a:t>
            </a:r>
          </a:p>
          <a:p>
            <a:pPr algn="just"/>
            <a:r>
              <a:rPr lang="en-US" sz="18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Sentiment </a:t>
            </a:r>
            <a:r>
              <a:rPr lang="en-US" sz="1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(News) Analysis: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We will use </a:t>
            </a:r>
            <a:r>
              <a:rPr lang="en-US" sz="1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VADER NLP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to convert current news headlines into a quantifiable </a:t>
            </a:r>
            <a:r>
              <a:rPr lang="en-US" sz="1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sentiment score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providing crucial context to technical signals.</a:t>
            </a:r>
          </a:p>
          <a:p>
            <a:pPr algn="just"/>
            <a:endParaRPr lang="en-IN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C39B7105-933A-C4F0-8AD6-71E3E3C387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Picture 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xmlns="" id="{816B7A76-8F3B-1B63-BA76-DE3146DE68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545" y="-228600"/>
            <a:ext cx="1042988" cy="122178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CDDFE0BD-93A8-CBCE-D0C9-828D10C785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6248400"/>
            <a:ext cx="9144001" cy="61383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0" y="762000"/>
            <a:ext cx="3229518" cy="5185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587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22" y="1600200"/>
            <a:ext cx="8046156" cy="4525963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28/08/2020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   Datta Meghe Institute of Medical Sciences  Deemed to be University,  Sawangi (Meghe)Wardha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82663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1326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6"/>
          <p:cNvSpPr txBox="1">
            <a:spLocks noGrp="1"/>
          </p:cNvSpPr>
          <p:nvPr>
            <p:ph type="title"/>
          </p:nvPr>
        </p:nvSpPr>
        <p:spPr>
          <a:xfrm>
            <a:off x="2286000" y="95738"/>
            <a:ext cx="4572000" cy="51435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69" tIns="34275" rIns="68569" bIns="34275" rtlCol="0" anchor="ctr" anchorCtr="0">
            <a:noAutofit/>
          </a:bodyPr>
          <a:lstStyle/>
          <a:p>
            <a:pPr algn="ctr">
              <a:buSzPts val="2800"/>
            </a:pPr>
            <a:r>
              <a:rPr lang="en-US" sz="3200" b="1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PRISMA CHART</a:t>
            </a:r>
            <a:endParaRPr sz="3200" b="1" dirty="0">
              <a:solidFill>
                <a:srgbClr val="FF0000"/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</p:txBody>
      </p:sp>
      <p:pic>
        <p:nvPicPr>
          <p:cNvPr id="2" name="Google Shape;263;p4" descr="Google Shape;263;p4">
            <a:extLst>
              <a:ext uri="{FF2B5EF4-FFF2-40B4-BE49-F238E27FC236}">
                <a16:creationId xmlns="" xmlns:a16="http://schemas.microsoft.com/office/drawing/2014/main" id="{D8D93C93-E980-DFF6-80D8-D5F3A3CCCF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410742"/>
            <a:ext cx="9144000" cy="457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Google Shape;264;p4" descr="Google Shape;264;p4">
            <a:extLst>
              <a:ext uri="{FF2B5EF4-FFF2-40B4-BE49-F238E27FC236}">
                <a16:creationId xmlns="" xmlns:a16="http://schemas.microsoft.com/office/drawing/2014/main" id="{3A7F160B-84D9-EBAF-B28F-6097D45BED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28600"/>
            <a:ext cx="782242" cy="916340"/>
          </a:xfrm>
          <a:prstGeom prst="rect">
            <a:avLst/>
          </a:prstGeom>
          <a:ln w="12700">
            <a:miter lim="400000"/>
          </a:ln>
        </p:spPr>
      </p:pic>
      <p:sp>
        <p:nvSpPr>
          <p:cNvPr id="20" name="Rectangle 19">
            <a:extLst>
              <a:ext uri="{FF2B5EF4-FFF2-40B4-BE49-F238E27FC236}">
                <a16:creationId xmlns="" xmlns:a16="http://schemas.microsoft.com/office/drawing/2014/main" id="{B68E2F8F-635D-4D17-4A10-D71F7ABE3349}"/>
              </a:ext>
            </a:extLst>
          </p:cNvPr>
          <p:cNvSpPr/>
          <p:nvPr/>
        </p:nvSpPr>
        <p:spPr>
          <a:xfrm>
            <a:off x="1174799" y="777531"/>
            <a:ext cx="1908155" cy="91633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Records identified through database searching (n=55) Sources: IEEE </a:t>
            </a:r>
            <a:r>
              <a:rPr lang="en-US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Xplore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ACM Digital Library, Scopus, Web of Science, Google Scholar</a:t>
            </a:r>
            <a:endParaRPr lang="en-IN" sz="1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="" xmlns:a16="http://schemas.microsoft.com/office/drawing/2014/main" id="{D9106F35-09FE-C788-708F-9B0A6D5D9712}"/>
              </a:ext>
            </a:extLst>
          </p:cNvPr>
          <p:cNvSpPr/>
          <p:nvPr/>
        </p:nvSpPr>
        <p:spPr>
          <a:xfrm>
            <a:off x="5303285" y="2611860"/>
            <a:ext cx="2595630" cy="122405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en-I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Records excluded after abstract screening (n=30) Reasons: unrelated domains (e.g., medical imaging, pure theoretical economics without ML), conceptual papers without empirical ML implementation, non-equity asset classes (e.g., crypto, commodities only).</a:t>
            </a:r>
            <a:endParaRPr lang="en-IN" sz="1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="" xmlns:a16="http://schemas.microsoft.com/office/drawing/2014/main" id="{630C22AE-0103-ABCD-3C37-EA571D267326}"/>
              </a:ext>
            </a:extLst>
          </p:cNvPr>
          <p:cNvSpPr/>
          <p:nvPr/>
        </p:nvSpPr>
        <p:spPr>
          <a:xfrm>
            <a:off x="1949570" y="1990593"/>
            <a:ext cx="2543917" cy="45720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Records after duplicates removed (n=50)</a:t>
            </a:r>
            <a:endParaRPr lang="en-IN" sz="1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="" xmlns:a16="http://schemas.microsoft.com/office/drawing/2014/main" id="{D033E795-5033-5627-B8C6-57CDFF7DDB29}"/>
              </a:ext>
            </a:extLst>
          </p:cNvPr>
          <p:cNvSpPr/>
          <p:nvPr/>
        </p:nvSpPr>
        <p:spPr>
          <a:xfrm>
            <a:off x="1617453" y="2732754"/>
            <a:ext cx="3208150" cy="98226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Records screened (n=50) Reviewed based on title, abstract, and keyword match with </a:t>
            </a:r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"AI stock prediction," "LSTM," "</a:t>
            </a:r>
            <a:r>
              <a:rPr lang="en-US" sz="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XGBoost</a:t>
            </a:r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," "options trading," "structural analysis," "smart money concepts," "FVG," "sentiment analysis," and "real-time financial forecasting."</a:t>
            </a:r>
            <a:endParaRPr lang="en-IN" sz="9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="" xmlns:a16="http://schemas.microsoft.com/office/drawing/2014/main" id="{D935EB81-EA4C-01B1-0916-F73C87BB2F5E}"/>
              </a:ext>
            </a:extLst>
          </p:cNvPr>
          <p:cNvSpPr/>
          <p:nvPr/>
        </p:nvSpPr>
        <p:spPr>
          <a:xfrm>
            <a:off x="1783511" y="4177241"/>
            <a:ext cx="2876034" cy="96627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Full-text articles assessed for eligibility (n=20) Detailed PDF reviews to evaluate experimental models (</a:t>
            </a:r>
            <a:r>
              <a:rPr lang="en-US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XGBoost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/LSTM), feature engineering (technical, structural, sentiment), options strategy integration, and real-time implementation</a:t>
            </a:r>
            <a:endParaRPr lang="en-IN" sz="1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="" xmlns:a16="http://schemas.microsoft.com/office/drawing/2014/main" id="{BE15C434-36F9-8A2E-3DAC-8036D3168573}"/>
              </a:ext>
            </a:extLst>
          </p:cNvPr>
          <p:cNvSpPr/>
          <p:nvPr/>
        </p:nvSpPr>
        <p:spPr>
          <a:xfrm>
            <a:off x="5148086" y="4005671"/>
            <a:ext cx="3743857" cy="132301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sz="1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="" xmlns:a16="http://schemas.microsoft.com/office/drawing/2014/main" id="{8BEB19BE-DCA7-D10A-A678-F04D63153B7B}"/>
              </a:ext>
            </a:extLst>
          </p:cNvPr>
          <p:cNvSpPr/>
          <p:nvPr/>
        </p:nvSpPr>
        <p:spPr>
          <a:xfrm>
            <a:off x="1874839" y="5288650"/>
            <a:ext cx="2697161" cy="104441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en-US" sz="1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Studies included in qualitative synthesis (n=10) These formed the final literature base covering </a:t>
            </a:r>
            <a:r>
              <a:rPr lang="en-US" sz="1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ensemble AI models for stock prediction, multi-modal feature engineering (technical, structural, sentiment), and actionable options strategy development.</a:t>
            </a:r>
            <a:endParaRPr lang="en-IN" sz="7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="" xmlns:a16="http://schemas.microsoft.com/office/drawing/2014/main" id="{B37E589C-F6AE-32A1-2CCF-B581D02E8147}"/>
              </a:ext>
            </a:extLst>
          </p:cNvPr>
          <p:cNvSpPr/>
          <p:nvPr/>
        </p:nvSpPr>
        <p:spPr>
          <a:xfrm>
            <a:off x="3436167" y="712862"/>
            <a:ext cx="1867118" cy="97640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Additional records identified from other sources (n=5) </a:t>
            </a:r>
            <a:r>
              <a:rPr lang="en-US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ResearchGate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arXiv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institutional repositories, conference proceedings</a:t>
            </a:r>
            <a:endParaRPr lang="en-IN" sz="1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="" xmlns:a16="http://schemas.microsoft.com/office/drawing/2014/main" id="{547C9D20-3E1B-606F-746C-E37F759C219A}"/>
              </a:ext>
            </a:extLst>
          </p:cNvPr>
          <p:cNvCxnSpPr>
            <a:cxnSpLocks/>
          </p:cNvCxnSpPr>
          <p:nvPr/>
        </p:nvCxnSpPr>
        <p:spPr>
          <a:xfrm>
            <a:off x="2328696" y="1689266"/>
            <a:ext cx="0" cy="282525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="" xmlns:a16="http://schemas.microsoft.com/office/drawing/2014/main" id="{6E21FC92-07BB-25ED-1E1B-F9B3BE49E672}"/>
              </a:ext>
            </a:extLst>
          </p:cNvPr>
          <p:cNvCxnSpPr>
            <a:cxnSpLocks/>
          </p:cNvCxnSpPr>
          <p:nvPr/>
        </p:nvCxnSpPr>
        <p:spPr>
          <a:xfrm>
            <a:off x="4314849" y="1702706"/>
            <a:ext cx="0" cy="269085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="" xmlns:a16="http://schemas.microsoft.com/office/drawing/2014/main" id="{7CD44153-6EAF-3B08-8292-F13D8424A7F9}"/>
              </a:ext>
            </a:extLst>
          </p:cNvPr>
          <p:cNvCxnSpPr>
            <a:cxnSpLocks/>
            <a:stCxn id="22" idx="2"/>
            <a:endCxn id="23" idx="0"/>
          </p:cNvCxnSpPr>
          <p:nvPr/>
        </p:nvCxnSpPr>
        <p:spPr>
          <a:xfrm flipH="1">
            <a:off x="3221528" y="2447794"/>
            <a:ext cx="1" cy="284960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="" xmlns:a16="http://schemas.microsoft.com/office/drawing/2014/main" id="{34C214B6-76AE-5894-5A3E-A1812E5C3408}"/>
              </a:ext>
            </a:extLst>
          </p:cNvPr>
          <p:cNvCxnSpPr>
            <a:cxnSpLocks/>
            <a:stCxn id="23" idx="2"/>
            <a:endCxn id="24" idx="0"/>
          </p:cNvCxnSpPr>
          <p:nvPr/>
        </p:nvCxnSpPr>
        <p:spPr>
          <a:xfrm>
            <a:off x="3221528" y="3715023"/>
            <a:ext cx="0" cy="462218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="" xmlns:a16="http://schemas.microsoft.com/office/drawing/2014/main" id="{0AEC1ADD-D61E-E342-E9AD-12523CDD1CB4}"/>
              </a:ext>
            </a:extLst>
          </p:cNvPr>
          <p:cNvCxnSpPr>
            <a:cxnSpLocks/>
            <a:stCxn id="24" idx="2"/>
            <a:endCxn id="26" idx="0"/>
          </p:cNvCxnSpPr>
          <p:nvPr/>
        </p:nvCxnSpPr>
        <p:spPr>
          <a:xfrm>
            <a:off x="3221528" y="5143513"/>
            <a:ext cx="1892" cy="145137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="" xmlns:a16="http://schemas.microsoft.com/office/drawing/2014/main" id="{D41DE657-33A0-46B3-EAF1-CDA87FF92C1D}"/>
              </a:ext>
            </a:extLst>
          </p:cNvPr>
          <p:cNvCxnSpPr>
            <a:cxnSpLocks/>
            <a:stCxn id="23" idx="3"/>
            <a:endCxn id="21" idx="1"/>
          </p:cNvCxnSpPr>
          <p:nvPr/>
        </p:nvCxnSpPr>
        <p:spPr>
          <a:xfrm flipV="1">
            <a:off x="4825603" y="3223888"/>
            <a:ext cx="477682" cy="1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="" xmlns:a16="http://schemas.microsoft.com/office/drawing/2014/main" id="{8BFE10B7-9E18-8C1E-E3DF-951A6F9AD315}"/>
              </a:ext>
            </a:extLst>
          </p:cNvPr>
          <p:cNvCxnSpPr>
            <a:cxnSpLocks/>
            <a:stCxn id="24" idx="3"/>
            <a:endCxn id="25" idx="1"/>
          </p:cNvCxnSpPr>
          <p:nvPr/>
        </p:nvCxnSpPr>
        <p:spPr>
          <a:xfrm>
            <a:off x="4659545" y="4660377"/>
            <a:ext cx="488541" cy="6804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2">
            <a:extLst>
              <a:ext uri="{FF2B5EF4-FFF2-40B4-BE49-F238E27FC236}">
                <a16:creationId xmlns="" xmlns:a16="http://schemas.microsoft.com/office/drawing/2014/main" id="{6CE4C9BD-1638-3E49-24DB-5799B8173E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26481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1" name="Rectangle 4"/>
          <p:cNvSpPr>
            <a:spLocks noChangeArrowheads="1"/>
          </p:cNvSpPr>
          <p:nvPr/>
        </p:nvSpPr>
        <p:spPr bwMode="auto">
          <a:xfrm>
            <a:off x="5148086" y="4227595"/>
            <a:ext cx="3700725" cy="10618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Full-text articles excluded with reasons (n=10):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Lacked ML/DL predictive model (e.g., pure statistical models) (n=3)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Focused only on long-term portfolio management without short-term prediction (n=2)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Did not integrate multi-modal features or an ensemble approach (n=3)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Review papers without a novel computational implementation (n=2)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9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(This leaves 10 papers for final inclusion, matching your requirement.)</a:t>
            </a:r>
            <a:endParaRPr kumimoji="0" lang="en-US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7341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0F3AB181-D309-025F-3794-870571A3FB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F5D1E649-4D05-A427-5A2C-5FA06DE42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83683" y="6127838"/>
            <a:ext cx="2069592" cy="348348"/>
          </a:xfrm>
        </p:spPr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Picture 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xmlns="" id="{C93115E7-D28D-F9E1-222E-C9776ACC69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3" y="-242889"/>
            <a:ext cx="1011698" cy="11851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F745C1F6-4C33-89BE-96CC-77C6C23916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3" y="6019800"/>
            <a:ext cx="8869682" cy="59541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1AD8767B-B689-22E1-34AD-A4994C704B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683" y="46037"/>
            <a:ext cx="7982713" cy="555825"/>
          </a:xfrm>
        </p:spPr>
        <p:txBody>
          <a:bodyPr>
            <a:noAutofit/>
          </a:bodyPr>
          <a:lstStyle/>
          <a:p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LITERATURE SURVEY</a:t>
            </a:r>
            <a:endParaRPr lang="en-US" sz="32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5706282"/>
              </p:ext>
            </p:extLst>
          </p:nvPr>
        </p:nvGraphicFramePr>
        <p:xfrm>
          <a:off x="30480" y="533400"/>
          <a:ext cx="9037320" cy="66335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2120"/>
                <a:gridCol w="2155843"/>
                <a:gridCol w="2503848"/>
                <a:gridCol w="1773936"/>
                <a:gridCol w="1941573"/>
              </a:tblGrid>
              <a:tr h="1017782">
                <a:tc>
                  <a:txBody>
                    <a:bodyPr/>
                    <a:lstStyle/>
                    <a:p>
                      <a:pPr algn="just"/>
                      <a:r>
                        <a:rPr lang="en-US" sz="1600" i="0" dirty="0" err="1"/>
                        <a:t>Sr.No</a:t>
                      </a:r>
                      <a:endParaRPr lang="en-US" sz="16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600" i="0" dirty="0"/>
                        <a:t>Title of the Article</a:t>
                      </a:r>
                    </a:p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i="0" dirty="0"/>
                        <a:t>Author</a:t>
                      </a:r>
                    </a:p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i="0" dirty="0"/>
                        <a:t>Year of publication</a:t>
                      </a:r>
                    </a:p>
                    <a:p>
                      <a:pPr algn="just"/>
                      <a:endParaRPr lang="en-US" sz="16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600" i="0" dirty="0"/>
                        <a:t> Focus of Study,</a:t>
                      </a:r>
                      <a:r>
                        <a:rPr lang="en-US" sz="1600" i="0" baseline="0" dirty="0"/>
                        <a:t> </a:t>
                      </a:r>
                      <a:r>
                        <a:rPr lang="en-US" sz="1600" i="0" dirty="0"/>
                        <a:t>Design, Objectives , Method used and Sample size</a:t>
                      </a:r>
                      <a:r>
                        <a:rPr lang="en-US" sz="1600" i="0" baseline="0" dirty="0"/>
                        <a:t> </a:t>
                      </a:r>
                      <a:endParaRPr lang="en-US" sz="16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600" i="0" dirty="0"/>
                        <a:t>Findings of the study and their conclusions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600" i="0" dirty="0"/>
                        <a:t>Remarks of the Scholar</a:t>
                      </a:r>
                    </a:p>
                  </a:txBody>
                  <a:tcPr/>
                </a:tc>
              </a:tr>
              <a:tr h="5310946">
                <a:tc>
                  <a:txBody>
                    <a:bodyPr/>
                    <a:lstStyle/>
                    <a:p>
                      <a:pPr algn="just"/>
                      <a:r>
                        <a:rPr lang="en-US" sz="1600" b="0" i="0" dirty="0">
                          <a:latin typeface="Times New Roman" pitchFamily="18" charset="0"/>
                          <a:cs typeface="Times New Roman" pitchFamily="18" charset="0"/>
                        </a:rPr>
                        <a:t>1.</a:t>
                      </a:r>
                    </a:p>
                    <a:p>
                      <a:pPr algn="just"/>
                      <a:endParaRPr lang="en-US" sz="1600" b="0" i="0" dirty="0" smtClean="0"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algn="just"/>
                      <a:endParaRPr lang="en-US" sz="1600" b="0" i="0" dirty="0" smtClean="0"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algn="just"/>
                      <a:endParaRPr lang="en-US" sz="1600" b="0" i="0" dirty="0" smtClean="0"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algn="just"/>
                      <a:endParaRPr lang="en-US" sz="1600" b="0" i="0" dirty="0" smtClean="0"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algn="just"/>
                      <a:endParaRPr lang="en-US" sz="1600" b="0" i="0" dirty="0" smtClean="0"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algn="just"/>
                      <a:endParaRPr lang="en-US" sz="1600" b="0" i="0" dirty="0" smtClean="0"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algn="just"/>
                      <a:endParaRPr lang="en-US" sz="1600" b="0" i="0" dirty="0" smtClean="0"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algn="just"/>
                      <a:endParaRPr lang="en-US" sz="1600" b="0" i="0" dirty="0" smtClean="0"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algn="just"/>
                      <a:endParaRPr lang="en-US" sz="1600" b="0" i="0" dirty="0" smtClean="0"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algn="just"/>
                      <a:endParaRPr lang="en-US" sz="1600" b="0" i="0" dirty="0" smtClean="0"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algn="just"/>
                      <a:r>
                        <a:rPr lang="en-US" sz="1600" b="0" i="0" dirty="0" smtClean="0">
                          <a:latin typeface="Times New Roman" pitchFamily="18" charset="0"/>
                          <a:cs typeface="Times New Roman" pitchFamily="18" charset="0"/>
                        </a:rPr>
                        <a:t>2.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dirty="0">
                          <a:effectLst/>
                        </a:rPr>
                        <a:t>Title: Hybrid Machine Learning Models for Long-Term Stock Market Forecasting: Integrating Technical Indicators</a:t>
                      </a: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dirty="0">
                          <a:effectLst/>
                        </a:rPr>
                        <a:t>Author: Li, G. &amp; Wang, L.</a:t>
                      </a: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dirty="0">
                          <a:effectLst/>
                        </a:rPr>
                        <a:t>Year</a:t>
                      </a:r>
                      <a:r>
                        <a:rPr lang="en-IN" sz="1600" dirty="0" smtClean="0">
                          <a:effectLst/>
                        </a:rPr>
                        <a:t>: 2024</a:t>
                      </a: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IN" sz="1600" dirty="0" smtClean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dirty="0" smtClean="0">
                          <a:effectLst/>
                        </a:rPr>
                        <a:t>Title: Exploring </a:t>
                      </a:r>
                      <a:r>
                        <a:rPr lang="en-IN" sz="1600" dirty="0" err="1" smtClean="0">
                          <a:effectLst/>
                        </a:rPr>
                        <a:t>Sectoral</a:t>
                      </a:r>
                      <a:r>
                        <a:rPr lang="en-IN" sz="1600" dirty="0" smtClean="0">
                          <a:effectLst/>
                        </a:rPr>
                        <a:t> Profitability in the Indian Stock Market Using Deep Learning</a:t>
                      </a: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dirty="0" smtClean="0">
                          <a:effectLst/>
                        </a:rPr>
                        <a:t>Author: Sharma, N. &amp; Mehta, A.</a:t>
                      </a: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dirty="0" smtClean="0">
                          <a:effectLst/>
                        </a:rPr>
                        <a:t>Year: 2025</a:t>
                      </a: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IN" sz="1600" dirty="0" smtClean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IN" sz="1600" dirty="0" smtClean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532" marR="65532" marT="43688" marB="43688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600" dirty="0">
                          <a:effectLst/>
                        </a:rPr>
                        <a:t>Focus: Enhancing stock prediction accuracy. Method: Integrates LSTM and CNN with Technical Indicators on S&amp;P 500 data.</a:t>
                      </a: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600" dirty="0">
                          <a:effectLst/>
                        </a:rPr>
                        <a:t> </a:t>
                      </a: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600" dirty="0">
                          <a:effectLst/>
                        </a:rPr>
                        <a:t> </a:t>
                      </a: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600" dirty="0">
                          <a:effectLst/>
                        </a:rPr>
                        <a:t> </a:t>
                      </a:r>
                      <a:endParaRPr lang="en-IN" sz="1600" dirty="0" smtClean="0">
                        <a:effectLst/>
                      </a:endParaRP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IN" sz="1600" dirty="0" smtClean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IN" sz="1600" dirty="0" smtClean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600" dirty="0" smtClean="0">
                          <a:effectLst/>
                        </a:rPr>
                        <a:t>Focus: Stock price prediction and portfolio design in India. Method: Optimized LSTM model utilized historical prices of 180 stocks across 18 sectors on the NSE to generate buy/sell signals.</a:t>
                      </a:r>
                      <a:endParaRPr lang="en-IN" sz="1600" dirty="0">
                        <a:effectLst/>
                      </a:endParaRPr>
                    </a:p>
                  </a:txBody>
                  <a:tcPr marL="65532" marR="65532" marT="43688" marB="43688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600" dirty="0">
                          <a:effectLst/>
                        </a:rPr>
                        <a:t>Hybrid CNN-LSTM models significantly outperform traditional ML models (SVM, RF) by leveraging both temporal and spatial features.</a:t>
                      </a: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600" dirty="0">
                          <a:effectLst/>
                        </a:rPr>
                        <a:t> </a:t>
                      </a: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600" dirty="0" smtClean="0">
                          <a:effectLst/>
                        </a:rPr>
                        <a:t> </a:t>
                      </a:r>
                      <a:endParaRPr lang="en-IN" sz="1600" dirty="0">
                        <a:effectLst/>
                      </a:endParaRP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600" dirty="0">
                          <a:effectLst/>
                        </a:rPr>
                        <a:t> </a:t>
                      </a:r>
                      <a:r>
                        <a:rPr lang="en-IN" sz="1600" dirty="0" smtClean="0">
                          <a:effectLst/>
                        </a:rPr>
                        <a:t>Optimized LSTM models demonstrate high efficacy in predicting future NSE stock prices and movement patterns.</a:t>
                      </a: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600" dirty="0" smtClean="0">
                          <a:effectLst/>
                        </a:rPr>
                        <a:t> </a:t>
                      </a: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IN" sz="1600" dirty="0">
                        <a:effectLst/>
                      </a:endParaRP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600" dirty="0">
                          <a:effectLst/>
                        </a:rPr>
                        <a:t> </a:t>
                      </a:r>
                      <a:endParaRPr lang="en-IN" sz="1600" dirty="0" smtClean="0">
                        <a:effectLst/>
                      </a:endParaRPr>
                    </a:p>
                  </a:txBody>
                  <a:tcPr marL="65532" marR="65532" marT="43688" marB="43688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600" dirty="0" smtClean="0">
                          <a:effectLst/>
                        </a:rPr>
                        <a:t>High </a:t>
                      </a:r>
                      <a:r>
                        <a:rPr lang="en-IN" sz="1600" dirty="0">
                          <a:effectLst/>
                        </a:rPr>
                        <a:t>Relevance: Directly supports the use of Hybrid Deep Learning and Technical Indicators in the input set.</a:t>
                      </a: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600" dirty="0">
                          <a:effectLst/>
                        </a:rPr>
                        <a:t> </a:t>
                      </a: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600" dirty="0">
                          <a:effectLst/>
                        </a:rPr>
                        <a:t> </a:t>
                      </a: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600" dirty="0" smtClean="0">
                          <a:effectLst/>
                        </a:rPr>
                        <a:t> </a:t>
                      </a: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600" dirty="0" smtClean="0">
                          <a:effectLst/>
                        </a:rPr>
                        <a:t> </a:t>
                      </a:r>
                    </a:p>
                    <a:p>
                      <a:pPr marL="0" marR="0" indent="0" algn="just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dirty="0" smtClean="0">
                          <a:effectLst/>
                        </a:rPr>
                        <a:t> Direct Relevance: Uses LSTM specifically on NSE, India data, confirming the model's viability for your target market.</a:t>
                      </a: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IN" sz="1600" dirty="0" smtClean="0">
                        <a:effectLst/>
                      </a:endParaRP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600" dirty="0">
                          <a:effectLst/>
                        </a:rPr>
                        <a:t> </a:t>
                      </a: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600" dirty="0">
                          <a:effectLst/>
                        </a:rPr>
                        <a:t> </a:t>
                      </a:r>
                      <a:endParaRPr lang="en-IN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532" marR="65532" marT="43688" marB="43688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41089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-1" y="4756238"/>
            <a:ext cx="2415397" cy="419220"/>
          </a:xfrm>
        </p:spPr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28/08/2020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667000" y="4756238"/>
            <a:ext cx="3278038" cy="419220"/>
          </a:xfrm>
        </p:spPr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   Datta Meghe Institute of Medical Sciences  Deemed to be University,  Sawangi (Meghe)Wardha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095999" y="4756238"/>
            <a:ext cx="2415397" cy="419220"/>
          </a:xfrm>
        </p:spPr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3982267"/>
              </p:ext>
            </p:extLst>
          </p:nvPr>
        </p:nvGraphicFramePr>
        <p:xfrm>
          <a:off x="-1" y="0"/>
          <a:ext cx="9144000" cy="6781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6068"/>
                <a:gridCol w="2266381"/>
                <a:gridCol w="2632233"/>
                <a:gridCol w="1864895"/>
                <a:gridCol w="1684423"/>
              </a:tblGrid>
              <a:tr h="855182">
                <a:tc>
                  <a:txBody>
                    <a:bodyPr/>
                    <a:lstStyle/>
                    <a:p>
                      <a:pPr algn="just"/>
                      <a:r>
                        <a:rPr lang="en-US" sz="1200" i="0" dirty="0" err="1"/>
                        <a:t>Sr.No</a:t>
                      </a:r>
                      <a:endParaRPr lang="en-US" sz="12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i="0" dirty="0"/>
                        <a:t>Title of the Article</a:t>
                      </a:r>
                    </a:p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0" dirty="0"/>
                        <a:t>Author</a:t>
                      </a:r>
                    </a:p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0" dirty="0"/>
                        <a:t>Year of publication</a:t>
                      </a:r>
                    </a:p>
                    <a:p>
                      <a:pPr algn="just"/>
                      <a:endParaRPr lang="en-US" sz="12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i="0" dirty="0"/>
                        <a:t> Focus of Study,</a:t>
                      </a:r>
                      <a:r>
                        <a:rPr lang="en-US" sz="1200" i="0" baseline="0" dirty="0"/>
                        <a:t> </a:t>
                      </a:r>
                      <a:r>
                        <a:rPr lang="en-US" sz="1200" i="0" dirty="0"/>
                        <a:t>Design, Objectives , Method used and Sample size</a:t>
                      </a:r>
                      <a:r>
                        <a:rPr lang="en-US" sz="1200" i="0" baseline="0" dirty="0"/>
                        <a:t> </a:t>
                      </a:r>
                      <a:endParaRPr lang="en-US" sz="12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i="0" dirty="0"/>
                        <a:t>Findings of the study and their conclusions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i="0" dirty="0"/>
                        <a:t>Remarks of the Scholar</a:t>
                      </a:r>
                    </a:p>
                  </a:txBody>
                  <a:tcPr/>
                </a:tc>
              </a:tr>
              <a:tr h="5926618">
                <a:tc>
                  <a:txBody>
                    <a:bodyPr/>
                    <a:lstStyle/>
                    <a:p>
                      <a:pPr algn="just"/>
                      <a:r>
                        <a:rPr lang="en-US" sz="1200" b="0" i="0" dirty="0">
                          <a:latin typeface="Times New Roman" pitchFamily="18" charset="0"/>
                          <a:cs typeface="Times New Roman" pitchFamily="18" charset="0"/>
                        </a:rPr>
                        <a:t>3</a:t>
                      </a:r>
                      <a:r>
                        <a:rPr lang="en-US" sz="1200" b="0" i="0" dirty="0" smtClean="0"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  <a:endParaRPr lang="en-US" sz="1200" b="0" i="0" dirty="0"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algn="just"/>
                      <a:endParaRPr lang="en-US" sz="1200" b="0" i="0" dirty="0" smtClean="0"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algn="just"/>
                      <a:endParaRPr lang="en-US" sz="1200" b="0" i="0" dirty="0" smtClean="0"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algn="just"/>
                      <a:endParaRPr lang="en-US" sz="1200" b="0" i="0" dirty="0" smtClean="0"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algn="just"/>
                      <a:endParaRPr lang="en-US" sz="1200" b="0" i="0" dirty="0" smtClean="0"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algn="just"/>
                      <a:endParaRPr lang="en-US" sz="1200" b="0" i="0" dirty="0" smtClean="0"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algn="just"/>
                      <a:endParaRPr lang="en-US" sz="1200" b="0" i="0" dirty="0" smtClean="0"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algn="just"/>
                      <a:endParaRPr lang="en-US" sz="1200" b="0" i="0" dirty="0" smtClean="0"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algn="just"/>
                      <a:endParaRPr lang="en-US" sz="1200" b="0" i="0" dirty="0" smtClean="0"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algn="just"/>
                      <a:endParaRPr lang="en-US" sz="1200" b="0" i="0" dirty="0" smtClean="0"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algn="just"/>
                      <a:endParaRPr lang="en-US" sz="1200" b="0" i="0" dirty="0" smtClean="0"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algn="just"/>
                      <a:endParaRPr lang="en-US" sz="1200" b="0" i="0" dirty="0" smtClean="0"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algn="just"/>
                      <a:endParaRPr lang="en-US" sz="1200" b="0" i="0" dirty="0" smtClean="0"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algn="just"/>
                      <a:r>
                        <a:rPr lang="en-US" sz="1200" b="0" i="0" dirty="0" smtClean="0">
                          <a:latin typeface="Times New Roman" pitchFamily="18" charset="0"/>
                          <a:cs typeface="Times New Roman" pitchFamily="18" charset="0"/>
                        </a:rPr>
                        <a:t>4.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Title: Fourier transform based LSTM stock prediction model under oil shocks</a:t>
                      </a:r>
                      <a:br>
                        <a:rPr lang="en-IN" sz="12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endParaRPr lang="en-IN" sz="1200" dirty="0" smtClean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Author: </a:t>
                      </a:r>
                      <a:r>
                        <a:rPr lang="en-IN" sz="1200" dirty="0" err="1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Ren</a:t>
                      </a:r>
                      <a:r>
                        <a:rPr lang="en-IN" sz="12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X., et al.</a:t>
                      </a: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Year: 2022</a:t>
                      </a: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IN" sz="1200" dirty="0" smtClean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IN" sz="1200" dirty="0" smtClean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IN" sz="1200" dirty="0" smtClean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Title: Deep Learning for Short-Term Equity Trend Forecasting: A </a:t>
                      </a:r>
                      <a:r>
                        <a:rPr lang="en-IN" sz="1200" dirty="0" err="1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Behavior</a:t>
                      </a:r>
                      <a:r>
                        <a:rPr lang="en-IN" sz="12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-Driven Multi-Factor Approach</a:t>
                      </a: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Author: Chen, S., et al.</a:t>
                      </a: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Year: 2025</a:t>
                      </a: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IN" sz="1200" dirty="0" smtClean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IN" sz="1200" dirty="0" smtClean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532" marR="65532" marT="43688" marB="43688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2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Focus: Improving stock volatility prediction accuracy by incorporating external macroeconomic factors. Method: Fourier Transform </a:t>
                      </a:r>
                      <a:r>
                        <a:rPr lang="en-IN" sz="1200" dirty="0" err="1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preprocessing</a:t>
                      </a:r>
                      <a:r>
                        <a:rPr lang="en-IN" sz="12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combined with an LSTM model, using S&amp;P 500 volatility data.</a:t>
                      </a: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200" dirty="0">
                          <a:effectLst/>
                        </a:rPr>
                        <a:t> </a:t>
                      </a:r>
                      <a:endParaRPr lang="en-IN" sz="1200" dirty="0" smtClean="0">
                        <a:effectLst/>
                      </a:endParaRP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IN" sz="1200" dirty="0" smtClean="0">
                        <a:effectLst/>
                      </a:endParaRP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IN" sz="1200" dirty="0" smtClean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IN" sz="1200" dirty="0" smtClean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IN" sz="1200" dirty="0" smtClean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IN" sz="1200" dirty="0" smtClean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2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Focus: Short-term stock return prediction using </a:t>
                      </a:r>
                      <a:r>
                        <a:rPr lang="en-IN" sz="1200" dirty="0" err="1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behavioral</a:t>
                      </a:r>
                      <a:r>
                        <a:rPr lang="en-IN" sz="12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factors. Method: Evaluates MLP, CNN, and SVM models based on 40 technical signals (Multi-Factor) and </a:t>
                      </a:r>
                      <a:r>
                        <a:rPr lang="en-IN" sz="1200" dirty="0" err="1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behavioral</a:t>
                      </a:r>
                      <a:r>
                        <a:rPr lang="en-IN" sz="12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alpha factors.</a:t>
                      </a:r>
                    </a:p>
                  </a:txBody>
                  <a:tcPr marL="65532" marR="65532" marT="43688" marB="43688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2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Fourier transform-based LSTM model is superior to competing models, showing that non-traditional data </a:t>
                      </a:r>
                      <a:r>
                        <a:rPr lang="en-IN" sz="1200" dirty="0" err="1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preprocessing</a:t>
                      </a:r>
                      <a:r>
                        <a:rPr lang="en-IN" sz="12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can significantly enhance deep learning performance.</a:t>
                      </a:r>
                      <a:endParaRPr lang="en-IN" sz="1200" dirty="0">
                        <a:effectLst/>
                      </a:endParaRP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200" dirty="0" smtClean="0">
                          <a:effectLst/>
                        </a:rPr>
                        <a:t> </a:t>
                      </a: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IN" sz="1200" dirty="0" smtClean="0">
                        <a:effectLst/>
                      </a:endParaRP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IN" sz="1200" dirty="0" smtClean="0">
                        <a:effectLst/>
                      </a:endParaRP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IN" sz="1200" dirty="0" smtClean="0">
                        <a:effectLst/>
                      </a:endParaRP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IN" sz="1200" dirty="0">
                        <a:effectLst/>
                      </a:endParaRP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200" dirty="0">
                          <a:effectLst/>
                        </a:rPr>
                        <a:t> </a:t>
                      </a:r>
                      <a:r>
                        <a:rPr lang="en-IN" sz="1200" dirty="0" smtClean="0">
                          <a:effectLst/>
                        </a:rPr>
                        <a:t>Optimized LSTM models demonstrate high efficacy in predicting future NSE stock prices and movement patterns.</a:t>
                      </a: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200" dirty="0" smtClean="0">
                          <a:effectLst/>
                        </a:rPr>
                        <a:t> </a:t>
                      </a: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IN" sz="1200" dirty="0">
                        <a:effectLst/>
                      </a:endParaRP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200" dirty="0">
                          <a:effectLst/>
                        </a:rPr>
                        <a:t> </a:t>
                      </a:r>
                      <a:endParaRPr lang="en-IN" sz="1200" dirty="0" smtClean="0">
                        <a:effectLst/>
                      </a:endParaRPr>
                    </a:p>
                  </a:txBody>
                  <a:tcPr marL="65532" marR="65532" marT="43688" marB="43688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2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Methodological Relevance: Supports the idea of augmenting LSTM with complex, pre-engineered features (similar to your EV/Structural inputs).</a:t>
                      </a: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200" dirty="0">
                          <a:effectLst/>
                        </a:rPr>
                        <a:t> </a:t>
                      </a: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200" dirty="0">
                          <a:effectLst/>
                        </a:rPr>
                        <a:t> </a:t>
                      </a:r>
                      <a:endParaRPr lang="en-IN" sz="1200" dirty="0" smtClean="0">
                        <a:effectLst/>
                      </a:endParaRP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IN" sz="1200" dirty="0">
                        <a:effectLst/>
                      </a:endParaRP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200" dirty="0" smtClean="0">
                          <a:effectLst/>
                        </a:rPr>
                        <a:t> </a:t>
                      </a: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200" dirty="0" smtClean="0">
                          <a:effectLst/>
                        </a:rPr>
                        <a:t> </a:t>
                      </a: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2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Machine learning models, particularly deep neural networks (MLP), outperform conventional factor models in capturing latent structures necessary for accurate short-term trend prediction.</a:t>
                      </a: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IN" sz="1200" dirty="0" smtClean="0">
                        <a:effectLst/>
                      </a:endParaRP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200" dirty="0">
                          <a:effectLst/>
                        </a:rPr>
                        <a:t> </a:t>
                      </a: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200" dirty="0">
                          <a:effectLst/>
                        </a:rPr>
                        <a:t> </a:t>
                      </a:r>
                      <a:endParaRPr lang="en-IN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532" marR="65532" marT="43688" marB="43688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92768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DMIHER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MIHER Theme" id="{2642B543-181A-4136-8F00-96A602A35615}" vid="{71C7FC76-16B5-491B-BC3E-1EB3B3F612D8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4663</TotalTime>
  <Words>1828</Words>
  <Application>Microsoft Office PowerPoint</Application>
  <PresentationFormat>On-screen Show (4:3)</PresentationFormat>
  <Paragraphs>289</Paragraphs>
  <Slides>20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20</vt:i4>
      </vt:variant>
    </vt:vector>
  </HeadingPairs>
  <TitlesOfParts>
    <vt:vector size="28" baseType="lpstr">
      <vt:lpstr>Arial</vt:lpstr>
      <vt:lpstr>Calibri</vt:lpstr>
      <vt:lpstr>Noto Sans Symbols</vt:lpstr>
      <vt:lpstr>Times New Roman</vt:lpstr>
      <vt:lpstr>Wingdings</vt:lpstr>
      <vt:lpstr>Office Theme</vt:lpstr>
      <vt:lpstr>3_Office Theme</vt:lpstr>
      <vt:lpstr>DMIHER Theme</vt:lpstr>
      <vt:lpstr>PowerPoint Presentation</vt:lpstr>
      <vt:lpstr>PowerPoint Presentation</vt:lpstr>
      <vt:lpstr>PowerPoint Presentation</vt:lpstr>
      <vt:lpstr>CONTENTS </vt:lpstr>
      <vt:lpstr>INTRODUCTION </vt:lpstr>
      <vt:lpstr>PowerPoint Presentation</vt:lpstr>
      <vt:lpstr>PRISMA CHART</vt:lpstr>
      <vt:lpstr>LITERATURE SURVEY</vt:lpstr>
      <vt:lpstr>PowerPoint Presentation</vt:lpstr>
      <vt:lpstr>PowerPoint Presentation</vt:lpstr>
      <vt:lpstr>Summary of Research Gap  </vt:lpstr>
      <vt:lpstr>RESEARCH QUESTION</vt:lpstr>
      <vt:lpstr>AIM</vt:lpstr>
      <vt:lpstr>OBJECTIVES</vt:lpstr>
      <vt:lpstr>Methodology</vt:lpstr>
      <vt:lpstr>PowerPoint Presentation</vt:lpstr>
      <vt:lpstr>COMPLIANCE OF LAST  PRESENTATION</vt:lpstr>
      <vt:lpstr>Result</vt:lpstr>
      <vt:lpstr>References</vt:lpstr>
      <vt:lpstr>Thank You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FIRST PRESENTATION</dc:title>
  <dc:creator>Acer</dc:creator>
  <cp:lastModifiedBy>Microsoft account</cp:lastModifiedBy>
  <cp:revision>456</cp:revision>
  <cp:lastPrinted>2023-02-04T19:54:57Z</cp:lastPrinted>
  <dcterms:created xsi:type="dcterms:W3CDTF">2006-08-16T00:00:00Z</dcterms:created>
  <dcterms:modified xsi:type="dcterms:W3CDTF">2026-01-21T03:39:32Z</dcterms:modified>
</cp:coreProperties>
</file>